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701" r:id="rId4"/>
    <p:sldMasterId id="2147483727" r:id="rId5"/>
    <p:sldMasterId id="2147483741" r:id="rId6"/>
    <p:sldMasterId id="2147483753" r:id="rId7"/>
    <p:sldMasterId id="2147483766" r:id="rId8"/>
    <p:sldMasterId id="2147483779" r:id="rId9"/>
    <p:sldMasterId id="2147483792" r:id="rId10"/>
    <p:sldMasterId id="2147483805" r:id="rId11"/>
  </p:sldMasterIdLst>
  <p:notesMasterIdLst>
    <p:notesMasterId r:id="rId42"/>
  </p:notesMasterIdLst>
  <p:handoutMasterIdLst>
    <p:handoutMasterId r:id="rId43"/>
  </p:handoutMasterIdLst>
  <p:sldIdLst>
    <p:sldId id="261" r:id="rId12"/>
    <p:sldId id="269" r:id="rId13"/>
    <p:sldId id="270" r:id="rId14"/>
    <p:sldId id="271" r:id="rId15"/>
    <p:sldId id="276" r:id="rId16"/>
    <p:sldId id="273" r:id="rId17"/>
    <p:sldId id="274" r:id="rId18"/>
    <p:sldId id="293" r:id="rId19"/>
    <p:sldId id="280" r:id="rId20"/>
    <p:sldId id="281" r:id="rId21"/>
    <p:sldId id="256" r:id="rId22"/>
    <p:sldId id="305" r:id="rId23"/>
    <p:sldId id="258" r:id="rId24"/>
    <p:sldId id="284" r:id="rId25"/>
    <p:sldId id="259" r:id="rId26"/>
    <p:sldId id="260" r:id="rId27"/>
    <p:sldId id="279" r:id="rId28"/>
    <p:sldId id="278" r:id="rId29"/>
    <p:sldId id="282" r:id="rId30"/>
    <p:sldId id="283" r:id="rId31"/>
    <p:sldId id="296" r:id="rId32"/>
    <p:sldId id="297" r:id="rId33"/>
    <p:sldId id="302" r:id="rId34"/>
    <p:sldId id="285" r:id="rId35"/>
    <p:sldId id="304" r:id="rId36"/>
    <p:sldId id="303" r:id="rId37"/>
    <p:sldId id="298" r:id="rId38"/>
    <p:sldId id="299" r:id="rId39"/>
    <p:sldId id="300" r:id="rId40"/>
    <p:sldId id="263" r:id="rId41"/>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773" autoAdjust="0"/>
  </p:normalViewPr>
  <p:slideViewPr>
    <p:cSldViewPr snapToGrid="0" snapToObjects="1">
      <p:cViewPr varScale="1">
        <p:scale>
          <a:sx n="60" d="100"/>
          <a:sy n="60" d="100"/>
        </p:scale>
        <p:origin x="1493" y="38"/>
      </p:cViewPr>
      <p:guideLst>
        <p:guide orient="horz" pos="2160"/>
        <p:guide pos="2880"/>
      </p:guideLst>
    </p:cSldViewPr>
  </p:slideViewPr>
  <p:notesTextViewPr>
    <p:cViewPr>
      <p:scale>
        <a:sx n="3" d="2"/>
        <a:sy n="3" d="2"/>
      </p:scale>
      <p:origin x="0" y="0"/>
    </p:cViewPr>
  </p:notesTextViewPr>
  <p:sorterViewPr>
    <p:cViewPr>
      <p:scale>
        <a:sx n="100" d="100"/>
        <a:sy n="100" d="100"/>
      </p:scale>
      <p:origin x="0" y="-58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7D6BD933-716E-4873-9D0A-D76A9788DD94}" type="datetimeFigureOut">
              <a:rPr lang="en-US" smtClean="0"/>
              <a:t>4/23/2015</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66F7E4CB-0964-4D07-BB31-713E294633E6}" type="slidenum">
              <a:rPr lang="en-US" smtClean="0"/>
              <a:t>‹#›</a:t>
            </a:fld>
            <a:endParaRPr lang="en-US"/>
          </a:p>
        </p:txBody>
      </p:sp>
    </p:spTree>
    <p:extLst>
      <p:ext uri="{BB962C8B-B14F-4D97-AF65-F5344CB8AC3E}">
        <p14:creationId xmlns:p14="http://schemas.microsoft.com/office/powerpoint/2010/main" val="2071614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128A4826-3459-A041-8D67-9589CE1D477E}" type="datetimeFigureOut">
              <a:rPr lang="en-US" smtClean="0"/>
              <a:t>4/23/2015</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CFFDD2AB-C055-FE45-B980-9B1B94F9597C}" type="slidenum">
              <a:rPr lang="en-US" smtClean="0"/>
              <a:t>‹#›</a:t>
            </a:fld>
            <a:endParaRPr lang="en-US"/>
          </a:p>
        </p:txBody>
      </p:sp>
    </p:spTree>
    <p:extLst>
      <p:ext uri="{BB962C8B-B14F-4D97-AF65-F5344CB8AC3E}">
        <p14:creationId xmlns:p14="http://schemas.microsoft.com/office/powerpoint/2010/main" val="19559404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FDD2AB-C055-FE45-B980-9B1B94F9597C}" type="slidenum">
              <a:rPr lang="en-US" smtClean="0"/>
              <a:t>1</a:t>
            </a:fld>
            <a:endParaRPr lang="en-US"/>
          </a:p>
        </p:txBody>
      </p:sp>
    </p:spTree>
    <p:extLst>
      <p:ext uri="{BB962C8B-B14F-4D97-AF65-F5344CB8AC3E}">
        <p14:creationId xmlns:p14="http://schemas.microsoft.com/office/powerpoint/2010/main" val="2250374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top,</a:t>
            </a:r>
            <a:r>
              <a:rPr lang="en-US" baseline="0" dirty="0" smtClean="0"/>
              <a:t> you can see this clear breakpoint at just under 27 degrees latitude where cover goes from constant over time to a steep increase in areal coverage, peaking at 100% increase or a doubling in area towards 30 degrees latitude.</a:t>
            </a:r>
          </a:p>
          <a:p>
            <a:endParaRPr lang="en-US" baseline="0" dirty="0" smtClean="0"/>
          </a:p>
          <a:p>
            <a:r>
              <a:rPr lang="en-US" dirty="0" smtClean="0"/>
              <a:t>These changes were not correlated with land cover, sea level changes, precipitation, or</a:t>
            </a:r>
            <a:r>
              <a:rPr lang="en-US" baseline="0" dirty="0" smtClean="0"/>
              <a:t> any other variables describing changes in the annual means of climate variables over time. </a:t>
            </a:r>
          </a:p>
          <a:p>
            <a:endParaRPr lang="en-US" baseline="0" dirty="0" smtClean="0"/>
          </a:p>
          <a:p>
            <a:r>
              <a:rPr lang="en-US" baseline="0" dirty="0" smtClean="0"/>
              <a:t>However, the change in mangrove areal cover WAS related to a decreasing severity of winter cold events, with the critical break occurring between -3 and -4 C (or colder) on one or multiple winter days.</a:t>
            </a:r>
          </a:p>
          <a:p>
            <a:endParaRPr lang="en-US" baseline="0" dirty="0" smtClean="0"/>
          </a:p>
          <a:p>
            <a:endParaRPr lang="en-US" baseline="0" dirty="0" smtClean="0"/>
          </a:p>
          <a:p>
            <a:r>
              <a:rPr lang="en-US" dirty="0">
                <a:latin typeface="Gill Sans" pitchFamily="1" charset="0"/>
                <a:ea typeface="ＭＳ Ｐゴシック" pitchFamily="1" charset="-128"/>
                <a:cs typeface="ＭＳ Ｐゴシック" charset="-128"/>
              </a:rPr>
              <a:t>(((I should note that we also examined changes in precipitation and land use across our study area, but these variables did not explain changes in mangrove area. In terms of land use, we specifically looked into changes in urban and agricultural land cover in coastal watershed.  One hypothesis is that eutrophication from urban and agricultural land can enhance mangrove growth from nutrient enrichment.  But land cover changes did not match these patterns of mangrove expansion. )))</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10</a:t>
            </a:fld>
            <a:endParaRPr lang="en-US"/>
          </a:p>
        </p:txBody>
      </p:sp>
    </p:spTree>
    <p:extLst>
      <p:ext uri="{BB962C8B-B14F-4D97-AF65-F5344CB8AC3E}">
        <p14:creationId xmlns:p14="http://schemas.microsoft.com/office/powerpoint/2010/main" val="282633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assess susceptibility to cold, in the lab John Parker, Susan Cook-Patton, Kyle Cavanaugh and others measured </a:t>
            </a:r>
            <a:r>
              <a:rPr lang="en-US" b="1" dirty="0" err="1"/>
              <a:t>photoinactivation</a:t>
            </a:r>
            <a:r>
              <a:rPr lang="en-US" b="1" dirty="0"/>
              <a:t>, or the change in chlorophyll fluorescence yield (Y) after a freeze event. </a:t>
            </a:r>
          </a:p>
          <a:p>
            <a:pPr marL="173336" indent="-173336">
              <a:buFont typeface="Arial" panose="020B0604020202020204" pitchFamily="34" charset="0"/>
              <a:buChar char="•"/>
            </a:pPr>
            <a:r>
              <a:rPr lang="en-US" dirty="0"/>
              <a:t>They placed a very large number of living branches of the three species into the freezer at temperatures ranging from zero to -11 C.</a:t>
            </a:r>
          </a:p>
          <a:p>
            <a:pPr marL="173336" indent="-173336">
              <a:buFont typeface="Arial" panose="020B0604020202020204" pitchFamily="34" charset="0"/>
              <a:buChar char="•"/>
            </a:pPr>
            <a:r>
              <a:rPr lang="en-US" dirty="0"/>
              <a:t>We measured yield before and after the freeze treatment with a mini-PAM (Photosynthetic Yield Analyzer) and quantified </a:t>
            </a:r>
            <a:r>
              <a:rPr lang="en-US" dirty="0" err="1"/>
              <a:t>photoinactivation</a:t>
            </a:r>
            <a:r>
              <a:rPr lang="en-US" dirty="0"/>
              <a:t> as 1 – </a:t>
            </a:r>
            <a:r>
              <a:rPr lang="en-US" dirty="0" err="1"/>
              <a:t>Y</a:t>
            </a:r>
            <a:r>
              <a:rPr lang="en-US" baseline="-25000" dirty="0" err="1"/>
              <a:t>post</a:t>
            </a:r>
            <a:r>
              <a:rPr lang="en-US" dirty="0"/>
              <a:t>/</a:t>
            </a:r>
            <a:r>
              <a:rPr lang="en-US" dirty="0" err="1"/>
              <a:t>Y</a:t>
            </a:r>
            <a:r>
              <a:rPr lang="en-US" baseline="-25000" dirty="0" err="1"/>
              <a:t>max</a:t>
            </a:r>
            <a:endParaRPr lang="en-US" dirty="0"/>
          </a:p>
          <a:p>
            <a:pPr marL="173336" indent="-173336">
              <a:buFont typeface="Arial" panose="020B0604020202020204" pitchFamily="34" charset="0"/>
              <a:buChar char="•"/>
            </a:pPr>
            <a:r>
              <a:rPr lang="en-US" dirty="0" err="1"/>
              <a:t>Photoinactivation</a:t>
            </a:r>
            <a:r>
              <a:rPr lang="en-US" dirty="0"/>
              <a:t> thus ranged from zero (no loss of photosynthetic function) to one (complete loss of photosynthetic function).</a:t>
            </a:r>
            <a:r>
              <a:rPr lang="en-US" dirty="0" smtClean="0">
                <a:effectLst/>
              </a:rPr>
              <a:t> </a:t>
            </a:r>
          </a:p>
          <a:p>
            <a:pPr marL="173336" indent="-173336">
              <a:buFont typeface="Arial" panose="020B0604020202020204" pitchFamily="34" charset="0"/>
              <a:buChar char="•"/>
            </a:pPr>
            <a:endParaRPr lang="en-US" dirty="0" smtClean="0">
              <a:effectLst/>
            </a:endParaRPr>
          </a:p>
          <a:p>
            <a:pPr defTabSz="462229">
              <a:defRPr/>
            </a:pPr>
            <a:r>
              <a:rPr lang="en-US" dirty="0" smtClean="0">
                <a:effectLst/>
              </a:rPr>
              <a:t>Results: The black mangroves</a:t>
            </a:r>
            <a:r>
              <a:rPr lang="en-US" baseline="0" dirty="0" smtClean="0">
                <a:effectLst/>
              </a:rPr>
              <a:t> were the most tolerant, then reds, then whites. </a:t>
            </a:r>
          </a:p>
          <a:p>
            <a:pPr defTabSz="462229">
              <a:defRPr/>
            </a:pPr>
            <a:r>
              <a:rPr lang="en-US" baseline="0" dirty="0" smtClean="0">
                <a:effectLst/>
              </a:rPr>
              <a:t>These correspond to the order of their latitudinal range limits in Florida: </a:t>
            </a:r>
          </a:p>
          <a:p>
            <a:pPr marL="173336" indent="-173336" defTabSz="462229">
              <a:buFont typeface="Arial" panose="020B0604020202020204" pitchFamily="34" charset="0"/>
              <a:buChar char="•"/>
              <a:defRPr/>
            </a:pPr>
            <a:r>
              <a:rPr lang="en-US" dirty="0"/>
              <a:t>The northernmost stand of black mangroves was located at 29.92° N, 81.31° W, </a:t>
            </a:r>
          </a:p>
          <a:p>
            <a:pPr marL="173336" indent="-173336" defTabSz="462229">
              <a:buFont typeface="Arial" panose="020B0604020202020204" pitchFamily="34" charset="0"/>
              <a:buChar char="•"/>
              <a:defRPr/>
            </a:pPr>
            <a:r>
              <a:rPr lang="en-US" dirty="0"/>
              <a:t>the northernmost stand of red mangroves was located about 23 km further south at 29.73° N, 81.24° W, </a:t>
            </a:r>
          </a:p>
          <a:p>
            <a:pPr marL="173336" indent="-173336" defTabSz="462229">
              <a:buFont typeface="Arial" panose="020B0604020202020204" pitchFamily="34" charset="0"/>
              <a:buChar char="•"/>
              <a:defRPr/>
            </a:pPr>
            <a:r>
              <a:rPr lang="en-US" dirty="0"/>
              <a:t>and the northernmost stand of white mangroves was located about 7 km south of the red mangroves at 29.66° N, 81.22° W</a:t>
            </a:r>
            <a:r>
              <a:rPr lang="en-US" dirty="0" smtClean="0">
                <a:effectLst/>
              </a:rPr>
              <a:t> </a:t>
            </a:r>
            <a:endParaRPr lang="en-US" dirty="0" smtClean="0"/>
          </a:p>
          <a:p>
            <a:pPr defTabSz="462229">
              <a:defRPr/>
            </a:pP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11</a:t>
            </a:fld>
            <a:endParaRPr lang="en-US"/>
          </a:p>
        </p:txBody>
      </p:sp>
    </p:spTree>
    <p:extLst>
      <p:ext uri="{BB962C8B-B14F-4D97-AF65-F5344CB8AC3E}">
        <p14:creationId xmlns:p14="http://schemas.microsoft.com/office/powerpoint/2010/main" val="1146819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dirty="0"/>
              <a:t>And finally I want to point your eyes to this 10% level of </a:t>
            </a:r>
            <a:r>
              <a:rPr lang="en-US" dirty="0" err="1"/>
              <a:t>photoinactivation</a:t>
            </a:r>
            <a:r>
              <a:rPr lang="en-US" dirty="0"/>
              <a:t>. This was used as a baseline for deriving </a:t>
            </a:r>
            <a:r>
              <a:rPr lang="en-US" dirty="0">
                <a:solidFill>
                  <a:srgbClr val="002060"/>
                </a:solidFill>
              </a:rPr>
              <a:t>a new climate metric for these </a:t>
            </a:r>
            <a:r>
              <a:rPr lang="en-US" dirty="0" smtClean="0">
                <a:solidFill>
                  <a:srgbClr val="002060"/>
                </a:solidFill>
              </a:rPr>
              <a:t>mangroves, </a:t>
            </a:r>
            <a:r>
              <a:rPr lang="en-US" b="1" dirty="0" smtClean="0">
                <a:solidFill>
                  <a:srgbClr val="002060"/>
                </a:solidFill>
              </a:rPr>
              <a:t>freezing degree days (FDD)</a:t>
            </a:r>
            <a:r>
              <a:rPr lang="en-US" dirty="0" smtClean="0">
                <a:solidFill>
                  <a:srgbClr val="002060"/>
                </a:solidFill>
              </a:rPr>
              <a:t>, based off of these experimental results</a:t>
            </a:r>
          </a:p>
          <a:p>
            <a:pPr defTabSz="462229">
              <a:defRPr/>
            </a:pPr>
            <a:endParaRPr lang="en-US" dirty="0" smtClean="0">
              <a:solidFill>
                <a:srgbClr val="002060"/>
              </a:solidFill>
            </a:endParaRPr>
          </a:p>
          <a:p>
            <a:pPr marL="0" marR="0" indent="0" algn="l" defTabSz="462229" rtl="0" eaLnBrk="1" fontAlgn="auto" latinLnBrk="0" hangingPunct="1">
              <a:lnSpc>
                <a:spcPct val="100000"/>
              </a:lnSpc>
              <a:spcBef>
                <a:spcPts val="0"/>
              </a:spcBef>
              <a:spcAft>
                <a:spcPts val="0"/>
              </a:spcAft>
              <a:buClrTx/>
              <a:buSzTx/>
              <a:buFontTx/>
              <a:buNone/>
              <a:tabLst/>
              <a:defRPr/>
            </a:pPr>
            <a:r>
              <a:rPr lang="en-US" dirty="0" err="1" smtClean="0"/>
              <a:t>Supp</a:t>
            </a:r>
            <a:r>
              <a:rPr lang="en-US" dirty="0" smtClean="0"/>
              <a:t> Methods: In June 2013 we collected branches from black, red, and white mangroves in Avalon State Park at the Southern end of the ecotone (27.55° N, 80.33° W). To maintain the physiological integrity of the branches, we removed a long branch from each tree, cut off the top ~ 15 cm of the branch under water, and placed this tip directly into floral water tubes. We then placed branches in a freezer for 4.5 hour trials, using a </a:t>
            </a:r>
            <a:r>
              <a:rPr lang="en-US" dirty="0" err="1" smtClean="0"/>
              <a:t>thermoregulator</a:t>
            </a:r>
            <a:r>
              <a:rPr lang="en-US" dirty="0" smtClean="0"/>
              <a:t> (Aqua Logic EC115R) to maintain a steady temperature. We conducted a total of 21 different trials, with average minimum temperatures in each trial ranging from -0.2°C to -11.0°C (recorded with HOBO data loggers). We included branches from 20 individuals per species in almost all trials (N = 420 blacks, 418 reds, and 360 whites), except for the -5.3°C trial, which had 18 red mangrove individuals and zero white mangroves, and the -4.2°C and one of the -6.7°C trials, which also had zero white mangroves.</a:t>
            </a:r>
          </a:p>
        </p:txBody>
      </p:sp>
      <p:sp>
        <p:nvSpPr>
          <p:cNvPr id="4" name="Slide Number Placeholder 3"/>
          <p:cNvSpPr>
            <a:spLocks noGrp="1"/>
          </p:cNvSpPr>
          <p:nvPr>
            <p:ph type="sldNum" sz="quarter" idx="10"/>
          </p:nvPr>
        </p:nvSpPr>
        <p:spPr/>
        <p:txBody>
          <a:bodyPr/>
          <a:lstStyle/>
          <a:p>
            <a:fld id="{CFFDD2AB-C055-FE45-B980-9B1B94F9597C}" type="slidenum">
              <a:rPr lang="en-US" smtClean="0"/>
              <a:t>12</a:t>
            </a:fld>
            <a:endParaRPr lang="en-US"/>
          </a:p>
        </p:txBody>
      </p:sp>
    </p:spTree>
    <p:extLst>
      <p:ext uri="{BB962C8B-B14F-4D97-AF65-F5344CB8AC3E}">
        <p14:creationId xmlns:p14="http://schemas.microsoft.com/office/powerpoint/2010/main" val="3891838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this FDD </a:t>
            </a:r>
            <a:r>
              <a:rPr lang="en-US" dirty="0"/>
              <a:t>winter severity </a:t>
            </a:r>
            <a:r>
              <a:rPr lang="en-US" dirty="0" smtClean="0"/>
              <a:t>index to predict changes in mangrove cover over the 1984-2011 time series. </a:t>
            </a:r>
            <a:endParaRPr lang="en-US" dirty="0"/>
          </a:p>
          <a:p>
            <a:pPr marL="173336" indent="-173336">
              <a:buFont typeface="Arial" panose="020B0604020202020204" pitchFamily="34" charset="0"/>
              <a:buChar char="•"/>
            </a:pPr>
            <a:r>
              <a:rPr lang="en-US" dirty="0" smtClean="0"/>
              <a:t>We </a:t>
            </a:r>
            <a:r>
              <a:rPr lang="en-US" dirty="0"/>
              <a:t>used a 10% </a:t>
            </a:r>
            <a:r>
              <a:rPr lang="en-US" dirty="0" err="1"/>
              <a:t>photoinactivation</a:t>
            </a:r>
            <a:r>
              <a:rPr lang="en-US" dirty="0"/>
              <a:t> </a:t>
            </a:r>
            <a:r>
              <a:rPr lang="en-US" dirty="0" smtClean="0"/>
              <a:t>from the prior</a:t>
            </a:r>
            <a:r>
              <a:rPr lang="en-US" baseline="0" dirty="0" smtClean="0"/>
              <a:t> </a:t>
            </a:r>
            <a:r>
              <a:rPr lang="en-US" dirty="0" smtClean="0"/>
              <a:t>graphical</a:t>
            </a:r>
            <a:r>
              <a:rPr lang="en-US" baseline="0" dirty="0" smtClean="0"/>
              <a:t> </a:t>
            </a:r>
            <a:r>
              <a:rPr lang="en-US" dirty="0" smtClean="0"/>
              <a:t>model as </a:t>
            </a:r>
            <a:r>
              <a:rPr lang="en-US" dirty="0"/>
              <a:t>the “base temperature” because it would be more likely to capture the impacts of minor freezes than a threshold based on the inflection point of the sigmoid curve (i.e. the temperature corresponding to 50% </a:t>
            </a:r>
            <a:r>
              <a:rPr lang="en-US" dirty="0" err="1"/>
              <a:t>photoinactivation</a:t>
            </a:r>
            <a:r>
              <a:rPr lang="en-US" dirty="0"/>
              <a:t>). </a:t>
            </a:r>
          </a:p>
          <a:p>
            <a:pPr marL="173336" indent="-173336">
              <a:buFont typeface="Arial" panose="020B0604020202020204" pitchFamily="34" charset="0"/>
              <a:buChar char="•"/>
            </a:pPr>
            <a:r>
              <a:rPr lang="en-US" dirty="0"/>
              <a:t>We used the threshold temperature of the most tolerant species, </a:t>
            </a:r>
            <a:r>
              <a:rPr lang="en-US" i="1" dirty="0" err="1"/>
              <a:t>Avicennia</a:t>
            </a:r>
            <a:r>
              <a:rPr lang="en-US" i="1" dirty="0"/>
              <a:t> </a:t>
            </a:r>
            <a:r>
              <a:rPr lang="en-US" i="1" dirty="0" err="1"/>
              <a:t>germanins</a:t>
            </a:r>
            <a:r>
              <a:rPr lang="en-US" dirty="0"/>
              <a:t>, which resulted in a threshold of -3.2° C. </a:t>
            </a:r>
          </a:p>
          <a:p>
            <a:pPr marL="173336" indent="-173336">
              <a:buFont typeface="Arial" panose="020B0604020202020204" pitchFamily="34" charset="0"/>
              <a:buChar char="•"/>
            </a:pPr>
            <a:r>
              <a:rPr lang="en-US" dirty="0"/>
              <a:t>This is like counting Degrees Days for monitoring predicting phenology, however in </a:t>
            </a:r>
            <a:r>
              <a:rPr lang="en-US" dirty="0" smtClean="0"/>
              <a:t>this </a:t>
            </a:r>
            <a:r>
              <a:rPr lang="en-US" dirty="0"/>
              <a:t>case the goal is to identify the temperature below which plant growth and development ceases.</a:t>
            </a:r>
            <a:endParaRPr lang="en-US" dirty="0" smtClean="0">
              <a:effectLst/>
            </a:endParaRPr>
          </a:p>
          <a:p>
            <a:endParaRPr lang="en-US" dirty="0" smtClean="0">
              <a:effectLst/>
            </a:endParaRPr>
          </a:p>
          <a:p>
            <a:r>
              <a:rPr lang="en-US" dirty="0"/>
              <a:t>We created a series of logistic regression models to relate mangrove presence/absence (from prior Landsat database) to modern climate. Model selection via AIC chose FDD as a better predictor than any other climatic variables, even better than the #of hard freezes reported in the prior paper.</a:t>
            </a:r>
          </a:p>
          <a:p>
            <a:endParaRPr lang="en-US" dirty="0"/>
          </a:p>
          <a:p>
            <a:endParaRPr lang="en-US" dirty="0"/>
          </a:p>
          <a:p>
            <a:r>
              <a:rPr lang="en-US" dirty="0"/>
              <a:t>More methods: We characterized modern climate using gridded daily minimum temperature (</a:t>
            </a:r>
            <a:r>
              <a:rPr lang="en-US" dirty="0" err="1"/>
              <a:t>T</a:t>
            </a:r>
            <a:r>
              <a:rPr lang="en-US" baseline="-25000" dirty="0" err="1"/>
              <a:t>min</a:t>
            </a:r>
            <a:r>
              <a:rPr lang="en-US" dirty="0"/>
              <a:t>) data for 1981–2010 from Maurer </a:t>
            </a:r>
            <a:r>
              <a:rPr lang="en-US" i="1" dirty="0"/>
              <a:t>et al.</a:t>
            </a:r>
            <a:r>
              <a:rPr lang="en-US" dirty="0"/>
              <a:t> (2002). The original resolution of the data was 1/8°, which we statistically downscaled to 30 arc-second (~800 m) geographic resolution. We then developed a mangrove presence/absence dataset with the same spatial resolution as our climate data (800 m). Our analysis was restricted to cells that contained estuarine and marine wetlands according to the US Fish and Wildlife Service National Wetlands Inventory. Mangrove presence/absence in each cell was determined using data from two mangrove distribution datasets (Spalding</a:t>
            </a:r>
            <a:r>
              <a:rPr lang="en-US" i="1" dirty="0"/>
              <a:t> et al.</a:t>
            </a:r>
            <a:r>
              <a:rPr lang="en-US" dirty="0"/>
              <a:t> 2010; </a:t>
            </a:r>
            <a:r>
              <a:rPr lang="en-US" dirty="0" err="1"/>
              <a:t>Giri</a:t>
            </a:r>
            <a:r>
              <a:rPr lang="en-US" i="1" dirty="0"/>
              <a:t> et al.</a:t>
            </a:r>
            <a:r>
              <a:rPr lang="en-US" dirty="0"/>
              <a:t> 2011b). A composite of the two datasets was used in order to minimize errors of omission. The available mangrove presence/absence datasets did not differentiate among species, and so all three species of mangroves were grouped together for this analysis.</a:t>
            </a:r>
            <a:r>
              <a:rPr lang="en-US" dirty="0" smtClean="0">
                <a:effectLst/>
              </a:rPr>
              <a:t> </a:t>
            </a:r>
          </a:p>
          <a:p>
            <a:endParaRPr lang="en-US" dirty="0" smtClean="0">
              <a:effectLst/>
            </a:endParaRPr>
          </a:p>
          <a:p>
            <a:r>
              <a:rPr lang="en-US" dirty="0"/>
              <a:t>We developed single predictor logistic regression models to predict mangrove presence/absence and used </a:t>
            </a:r>
            <a:r>
              <a:rPr lang="en-US" dirty="0" err="1"/>
              <a:t>Akaike’s</a:t>
            </a:r>
            <a:r>
              <a:rPr lang="en-US" dirty="0"/>
              <a:t> Information Criterion (AIC) to measure the relative quality of each model.</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13</a:t>
            </a:fld>
            <a:endParaRPr lang="en-US"/>
          </a:p>
        </p:txBody>
      </p:sp>
    </p:spTree>
    <p:extLst>
      <p:ext uri="{BB962C8B-B14F-4D97-AF65-F5344CB8AC3E}">
        <p14:creationId xmlns:p14="http://schemas.microsoft.com/office/powerpoint/2010/main" val="176032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t</a:t>
            </a:r>
            <a:r>
              <a:rPr lang="en-US" dirty="0" smtClean="0"/>
              <a:t>he results from Landsat</a:t>
            </a:r>
            <a:r>
              <a:rPr lang="en-US" baseline="0" dirty="0" smtClean="0"/>
              <a:t> </a:t>
            </a:r>
            <a:r>
              <a:rPr lang="en-US" dirty="0" smtClean="0"/>
              <a:t>I’ve shown you thus far could</a:t>
            </a:r>
            <a:r>
              <a:rPr lang="en-US" baseline="0" dirty="0" smtClean="0"/>
              <a:t> not distinguish the three species of mangroves in areal cover – the Landsat imagery was too coarse grained to pick up individual species. So, we located several areas where it was possible to find extensive stands far larger than a pixel from Landsat. These were </a:t>
            </a:r>
            <a:r>
              <a:rPr lang="en-US" baseline="0" dirty="0" err="1" smtClean="0"/>
              <a:t>groundtruthed</a:t>
            </a:r>
            <a:r>
              <a:rPr lang="en-US" baseline="0" dirty="0" smtClean="0"/>
              <a:t> and matched up to the imagery so that we could see if this FDD predicts the effects of hard freezes on the three species.</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14</a:t>
            </a:fld>
            <a:endParaRPr lang="en-US"/>
          </a:p>
        </p:txBody>
      </p:sp>
    </p:spTree>
    <p:extLst>
      <p:ext uri="{BB962C8B-B14F-4D97-AF65-F5344CB8AC3E}">
        <p14:creationId xmlns:p14="http://schemas.microsoft.com/office/powerpoint/2010/main" val="1333703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further test FDD as a predictor of the northern range limit for mangroves, we compared changes in mangrove area between summers to the cumulative FDD during the intervening winter. </a:t>
            </a:r>
          </a:p>
          <a:p>
            <a:pPr marL="173336" indent="-173336">
              <a:buFont typeface="Arial" panose="020B0604020202020204" pitchFamily="34" charset="0"/>
              <a:buChar char="•"/>
            </a:pPr>
            <a:r>
              <a:rPr lang="en-US" dirty="0"/>
              <a:t>We used time series of mangrove area from 1984 to 2011 derived from Landsat 5 Thematic Mapper (TM) imagery collected each summer, and checked it against the changes in area for our three species. We just used the conservative FDD of -3.2 for all three species.</a:t>
            </a:r>
            <a:endParaRPr lang="en-US" dirty="0" smtClean="0">
              <a:effectLst/>
            </a:endParaRPr>
          </a:p>
          <a:p>
            <a:endParaRPr lang="en-US" dirty="0" smtClean="0">
              <a:effectLst/>
            </a:endParaRPr>
          </a:p>
          <a:p>
            <a:pPr marL="288893" indent="-288893">
              <a:buFont typeface="Arial"/>
              <a:buChar char="•"/>
            </a:pPr>
            <a:r>
              <a:rPr lang="en-US" dirty="0" smtClean="0"/>
              <a:t>No significant loss was observed in years that experienced mild freezes </a:t>
            </a:r>
          </a:p>
          <a:p>
            <a:pPr marL="288893" indent="-288893">
              <a:buFont typeface="Arial"/>
              <a:buChar char="•"/>
            </a:pPr>
            <a:r>
              <a:rPr lang="en-US" dirty="0" smtClean="0"/>
              <a:t>The FDD for reds and whites would be a lower freeze threshold, but this analysis could not distinguish between the three species in the Landsat imagery of</a:t>
            </a:r>
            <a:r>
              <a:rPr lang="en-US" baseline="0" dirty="0" smtClean="0"/>
              <a:t> mangrove cover. This FDD for black mangroves is the most conservative.</a:t>
            </a:r>
            <a:endParaRPr lang="en-US" dirty="0" smtClean="0"/>
          </a:p>
          <a:p>
            <a:endParaRPr lang="en-US" dirty="0" smtClean="0">
              <a:effectLst/>
            </a:endParaRPr>
          </a:p>
          <a:p>
            <a:r>
              <a:rPr lang="en-US" dirty="0"/>
              <a:t>ADDITIONAL METHODS: Using a handheld GPS, we identified areas in Avalon State Park (where branches were collected for laboratory analysis, 27.55° N, 80.33° W) and Sebastian Inlet State Park (27.85° N, 80.45° W) that contained large (&gt; 30 m x 30 m), monospecific stands of red, black, and white mangroves in close proximity to each other. We then identified the Landsat pixels that were within each outlined stand such that the Landsat pixels represented pure species-specific stands of mangrove trees. We </a:t>
            </a:r>
            <a:r>
              <a:rPr lang="en-US" dirty="0" smtClean="0"/>
              <a:t>calculated </a:t>
            </a:r>
            <a:r>
              <a:rPr lang="en-US" dirty="0"/>
              <a:t>each year’s cumulative FDD </a:t>
            </a:r>
            <a:r>
              <a:rPr lang="en-US" dirty="0" smtClean="0"/>
              <a:t>values. </a:t>
            </a:r>
            <a:r>
              <a:rPr lang="en-US" dirty="0"/>
              <a:t>For each of </a:t>
            </a:r>
            <a:r>
              <a:rPr lang="en-US" dirty="0" smtClean="0"/>
              <a:t>three </a:t>
            </a:r>
            <a:r>
              <a:rPr lang="en-US" dirty="0"/>
              <a:t>stands </a:t>
            </a:r>
            <a:r>
              <a:rPr lang="en-US" dirty="0" smtClean="0"/>
              <a:t>in two </a:t>
            </a:r>
            <a:r>
              <a:rPr lang="en-US" dirty="0"/>
              <a:t>sites, we compared the annual change in mangrove area between successive summers </a:t>
            </a:r>
            <a:r>
              <a:rPr lang="en-US" dirty="0" smtClean="0"/>
              <a:t>to </a:t>
            </a:r>
            <a:r>
              <a:rPr lang="en-US" dirty="0"/>
              <a:t>FDD of </a:t>
            </a:r>
            <a:r>
              <a:rPr lang="en-US" dirty="0" smtClean="0"/>
              <a:t>intervening </a:t>
            </a:r>
            <a:r>
              <a:rPr lang="en-US" dirty="0"/>
              <a:t>winter for each year that experienced a </a:t>
            </a:r>
            <a:r>
              <a:rPr lang="en-US" dirty="0" smtClean="0"/>
              <a:t>freeze</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15</a:t>
            </a:fld>
            <a:endParaRPr lang="en-US"/>
          </a:p>
        </p:txBody>
      </p:sp>
    </p:spTree>
    <p:extLst>
      <p:ext uri="{BB962C8B-B14F-4D97-AF65-F5344CB8AC3E}">
        <p14:creationId xmlns:p14="http://schemas.microsoft.com/office/powerpoint/2010/main" val="2439807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downscaled climate projections to forecast future range limits for each species. To characterize future climatic conditions we used daily </a:t>
            </a:r>
            <a:r>
              <a:rPr lang="en-US" dirty="0" err="1"/>
              <a:t>T</a:t>
            </a:r>
            <a:r>
              <a:rPr lang="en-US" baseline="-25000" dirty="0" err="1"/>
              <a:t>min</a:t>
            </a:r>
            <a:r>
              <a:rPr lang="en-US" dirty="0"/>
              <a:t> from 2030 to 2060 from an ensemble of 21 general circulation models (GCMs) as part of the 5</a:t>
            </a:r>
            <a:r>
              <a:rPr lang="en-US" baseline="30000" dirty="0"/>
              <a:t>th</a:t>
            </a:r>
            <a:r>
              <a:rPr lang="en-US" dirty="0"/>
              <a:t> phase of the Coupled Model </a:t>
            </a:r>
            <a:r>
              <a:rPr lang="en-US" dirty="0" err="1"/>
              <a:t>Intercomparison</a:t>
            </a:r>
            <a:r>
              <a:rPr lang="en-US" dirty="0"/>
              <a:t> Project (CMIP5)</a:t>
            </a:r>
            <a:r>
              <a:rPr lang="en-US" dirty="0" smtClean="0">
                <a:effectLst/>
              </a:rPr>
              <a:t> .</a:t>
            </a:r>
          </a:p>
          <a:p>
            <a:endParaRPr lang="en-US" baseline="0" dirty="0" smtClean="0">
              <a:effectLst/>
            </a:endParaRPr>
          </a:p>
          <a:p>
            <a:r>
              <a:rPr lang="en-US" baseline="0" dirty="0" smtClean="0">
                <a:effectLst/>
              </a:rPr>
              <a:t>So in yellow you see the projected ranges for the three species and green is the current range.</a:t>
            </a:r>
            <a:endParaRPr lang="en-US" dirty="0" smtClean="0">
              <a:effectLst/>
            </a:endParaRPr>
          </a:p>
          <a:p>
            <a:endParaRPr lang="en-US" dirty="0" smtClean="0">
              <a:effectLst/>
            </a:endParaRPr>
          </a:p>
          <a:p>
            <a:r>
              <a:rPr lang="en-US" dirty="0"/>
              <a:t>The current (1980-2010) FDD value at the location of the northernmost stands of black, red, and white mangroves was inferred to be the threshold for presence of each of the 3 mangrove species.</a:t>
            </a:r>
            <a:r>
              <a:rPr lang="en-US" dirty="0" smtClean="0">
                <a:effectLst/>
              </a:rPr>
              <a:t> We then</a:t>
            </a:r>
            <a:r>
              <a:rPr lang="en-US" baseline="0" dirty="0" smtClean="0">
                <a:effectLst/>
              </a:rPr>
              <a:t> identified cells that crossed this threshold in the 2030-2060 climate projections.</a:t>
            </a:r>
          </a:p>
        </p:txBody>
      </p:sp>
      <p:sp>
        <p:nvSpPr>
          <p:cNvPr id="4" name="Slide Number Placeholder 3"/>
          <p:cNvSpPr>
            <a:spLocks noGrp="1"/>
          </p:cNvSpPr>
          <p:nvPr>
            <p:ph type="sldNum" sz="quarter" idx="10"/>
          </p:nvPr>
        </p:nvSpPr>
        <p:spPr/>
        <p:txBody>
          <a:bodyPr/>
          <a:lstStyle/>
          <a:p>
            <a:fld id="{CFFDD2AB-C055-FE45-B980-9B1B94F9597C}" type="slidenum">
              <a:rPr lang="en-US" smtClean="0"/>
              <a:t>16</a:t>
            </a:fld>
            <a:endParaRPr lang="en-US"/>
          </a:p>
        </p:txBody>
      </p:sp>
    </p:spTree>
    <p:extLst>
      <p:ext uri="{BB962C8B-B14F-4D97-AF65-F5344CB8AC3E}">
        <p14:creationId xmlns:p14="http://schemas.microsoft.com/office/powerpoint/2010/main" val="61094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dirty="0" smtClean="0"/>
              <a:t>Landsat gives us a broad view in time and</a:t>
            </a:r>
            <a:r>
              <a:rPr lang="en-US" baseline="0" dirty="0" smtClean="0"/>
              <a:t> space, but a fairly coarse one. </a:t>
            </a:r>
          </a:p>
          <a:p>
            <a:pPr marL="173336" indent="-173336">
              <a:buFont typeface="Arial" panose="020B0604020202020204" pitchFamily="34" charset="0"/>
              <a:buChar char="•"/>
            </a:pPr>
            <a:r>
              <a:rPr lang="en-US" baseline="0" dirty="0" smtClean="0"/>
              <a:t>At the same time, much of the Eastern coast of Florida is not exactly unmolested by the agency of mankind. </a:t>
            </a:r>
          </a:p>
          <a:p>
            <a:pPr marL="173336" indent="-173336">
              <a:buFont typeface="Arial" panose="020B0604020202020204" pitchFamily="34" charset="0"/>
              <a:buChar char="•"/>
            </a:pPr>
            <a:r>
              <a:rPr lang="en-US" baseline="0" dirty="0" smtClean="0"/>
              <a:t>So we’ve also narrowed down on several focal sites that can give us more detailed, fine-grained information and which have been spared development over the past decades.</a:t>
            </a:r>
          </a:p>
          <a:p>
            <a:endParaRPr lang="en-US" baseline="0" dirty="0" smtClean="0"/>
          </a:p>
          <a:p>
            <a:r>
              <a:rPr lang="en-US" baseline="0" dirty="0" smtClean="0"/>
              <a:t>This is a view of our </a:t>
            </a:r>
            <a:r>
              <a:rPr lang="en-US" dirty="0" smtClean="0"/>
              <a:t>N. Matanzas site, about 160 km N</a:t>
            </a:r>
            <a:r>
              <a:rPr lang="en-US" baseline="0" dirty="0" smtClean="0"/>
              <a:t> of Cape Canaveral. You can see that in 2013 it is fairly peppered with Black mangrove trees within the saltmarsh ecosystem</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17</a:t>
            </a:fld>
            <a:endParaRPr lang="en-US"/>
          </a:p>
        </p:txBody>
      </p:sp>
    </p:spTree>
    <p:extLst>
      <p:ext uri="{BB962C8B-B14F-4D97-AF65-F5344CB8AC3E}">
        <p14:creationId xmlns:p14="http://schemas.microsoft.com/office/powerpoint/2010/main" val="1067160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4400" cy="3544888"/>
          </a:xfrm>
          <a:prstGeom prst="rect">
            <a:avLst/>
          </a:prstGeom>
          <a:noFill/>
          <a:ln w="12700">
            <a:solidFill>
              <a:prstClr val="black"/>
            </a:solidFill>
          </a:ln>
        </p:spPr>
      </p:sp>
      <p:sp>
        <p:nvSpPr>
          <p:cNvPr id="3" name="Notes Placeholder 2"/>
          <p:cNvSpPr>
            <a:spLocks noGrp="1"/>
          </p:cNvSpPr>
          <p:nvPr>
            <p:ph type="body" idx="1"/>
          </p:nvPr>
        </p:nvSpPr>
        <p:spPr>
          <a:xfrm>
            <a:off x="704112" y="4490032"/>
            <a:ext cx="5626519" cy="4252781"/>
          </a:xfrm>
          <a:prstGeom prst="rect">
            <a:avLst/>
          </a:prstGeom>
        </p:spPr>
        <p:txBody>
          <a:bodyPr/>
          <a:lstStyle/>
          <a:p>
            <a:r>
              <a:rPr lang="en-US" dirty="0" smtClean="0"/>
              <a:t>From several sites like this, </a:t>
            </a:r>
            <a:r>
              <a:rPr lang="en-US" dirty="0" err="1" smtClean="0"/>
              <a:t>Wil</a:t>
            </a:r>
            <a:r>
              <a:rPr lang="en-US" dirty="0" smtClean="0"/>
              <a:t> </a:t>
            </a:r>
            <a:r>
              <a:rPr lang="en-US" dirty="0" err="1" smtClean="0"/>
              <a:t>Rodrguez</a:t>
            </a:r>
            <a:r>
              <a:rPr lang="en-US" dirty="0" smtClean="0"/>
              <a:t> was able to track down historical aerial photography that in</a:t>
            </a:r>
            <a:r>
              <a:rPr lang="en-US" baseline="0" dirty="0" smtClean="0"/>
              <a:t> some cases even pre-dates WWII, </a:t>
            </a:r>
            <a:r>
              <a:rPr lang="en-US" baseline="0" dirty="0" err="1" smtClean="0"/>
              <a:t>georeference</a:t>
            </a:r>
            <a:r>
              <a:rPr lang="en-US" baseline="0" dirty="0" smtClean="0"/>
              <a:t> it, and combine it with later</a:t>
            </a:r>
            <a:r>
              <a:rPr lang="en-US" dirty="0" smtClean="0"/>
              <a:t> multispectral high resolution satellite imagery from IKONOS, </a:t>
            </a:r>
            <a:r>
              <a:rPr lang="en-US" dirty="0" err="1" smtClean="0"/>
              <a:t>Quickbird</a:t>
            </a:r>
            <a:r>
              <a:rPr lang="en-US" dirty="0" smtClean="0"/>
              <a:t>, and Worldview2</a:t>
            </a:r>
          </a:p>
          <a:p>
            <a:endParaRPr lang="en-US" dirty="0" smtClean="0"/>
          </a:p>
          <a:p>
            <a:r>
              <a:rPr lang="en-US" dirty="0">
                <a:latin typeface="Arial" pitchFamily="34" charset="0"/>
              </a:rPr>
              <a:t>Results of our habitat classification shows a positive and significant (R</a:t>
            </a:r>
            <a:r>
              <a:rPr lang="en-US" baseline="30000" dirty="0">
                <a:latin typeface="Arial" pitchFamily="34" charset="0"/>
              </a:rPr>
              <a:t>2</a:t>
            </a:r>
            <a:r>
              <a:rPr lang="en-US" dirty="0">
                <a:latin typeface="Arial" pitchFamily="34" charset="0"/>
              </a:rPr>
              <a:t> = 0.8784; P = 0.0058) increase of mangrove vegetation from 1971 to 2013, a time period of 42 yrs. The slope of the non-linear regression line for this site showed </a:t>
            </a:r>
            <a:r>
              <a:rPr lang="en-US" b="1" dirty="0">
                <a:solidFill>
                  <a:srgbClr val="FF0000"/>
                </a:solidFill>
                <a:latin typeface="Arial" pitchFamily="34" charset="0"/>
              </a:rPr>
              <a:t>a rate of change of approximately 0.24 ha in increased mangrove area per yr. </a:t>
            </a:r>
            <a:endParaRPr lang="en-US" b="1" dirty="0">
              <a:solidFill>
                <a:srgbClr val="FF0000"/>
              </a:solidFill>
            </a:endParaRPr>
          </a:p>
        </p:txBody>
      </p:sp>
    </p:spTree>
    <p:extLst>
      <p:ext uri="{BB962C8B-B14F-4D97-AF65-F5344CB8AC3E}">
        <p14:creationId xmlns:p14="http://schemas.microsoft.com/office/powerpoint/2010/main" val="1845772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at the Matanzas focal site, our team placed temperature data loggers out into the field to track temperatures in and around mangroves and out in the open saltmarsh over the course of cold winters. </a:t>
            </a:r>
          </a:p>
          <a:p>
            <a:pPr marL="173336" indent="-173336">
              <a:buFont typeface="Arial" panose="020B0604020202020204" pitchFamily="34" charset="0"/>
              <a:buChar char="•"/>
            </a:pPr>
            <a:r>
              <a:rPr lang="en-US" baseline="0" dirty="0" smtClean="0"/>
              <a:t>We expected it to be colder and more variable in temperature on the open marsh relative to loggers placed under mangrove cover.</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19</a:t>
            </a:fld>
            <a:endParaRPr lang="en-US"/>
          </a:p>
        </p:txBody>
      </p:sp>
    </p:spTree>
    <p:extLst>
      <p:ext uri="{BB962C8B-B14F-4D97-AF65-F5344CB8AC3E}">
        <p14:creationId xmlns:p14="http://schemas.microsoft.com/office/powerpoint/2010/main" val="71476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4400" cy="3544888"/>
          </a:xfrm>
          <a:prstGeom prst="rect">
            <a:avLst/>
          </a:prstGeom>
          <a:noFill/>
          <a:ln w="12700">
            <a:solidFill>
              <a:prstClr val="black"/>
            </a:solidFill>
          </a:ln>
        </p:spPr>
      </p:sp>
      <p:sp>
        <p:nvSpPr>
          <p:cNvPr id="3" name="Notes Placeholder 2"/>
          <p:cNvSpPr>
            <a:spLocks noGrp="1"/>
          </p:cNvSpPr>
          <p:nvPr>
            <p:ph type="body" idx="1"/>
          </p:nvPr>
        </p:nvSpPr>
        <p:spPr>
          <a:xfrm>
            <a:off x="703474" y="4489387"/>
            <a:ext cx="5627794" cy="4253103"/>
          </a:xfrm>
          <a:prstGeom prst="rect">
            <a:avLst/>
          </a:prstGeom>
        </p:spPr>
        <p:txBody>
          <a:bodyPr lIns="94192" tIns="47096" rIns="94192" bIns="47096">
            <a:normAutofit/>
          </a:bodyPr>
          <a:lstStyle/>
          <a:p>
            <a:r>
              <a:rPr lang="en-US" b="1" dirty="0" smtClean="0"/>
              <a:t>Mangroves and saltmarshes are coastal wetlands. </a:t>
            </a:r>
            <a:r>
              <a:rPr lang="en-US" dirty="0" smtClean="0"/>
              <a:t>Both</a:t>
            </a:r>
            <a:r>
              <a:rPr lang="en-US" baseline="0" dirty="0" smtClean="0"/>
              <a:t> occupy the intertidal zone in sheltered areas along estuaries, rivers, and coastlines. </a:t>
            </a:r>
          </a:p>
          <a:p>
            <a:pPr marL="173336" indent="-173336">
              <a:buFont typeface="Arial" panose="020B0604020202020204" pitchFamily="34" charset="0"/>
              <a:buChar char="•"/>
            </a:pPr>
            <a:r>
              <a:rPr lang="en-US" baseline="0" dirty="0" smtClean="0"/>
              <a:t>Here is a</a:t>
            </a:r>
            <a:r>
              <a:rPr lang="en-US" dirty="0" smtClean="0"/>
              <a:t> temperate coastal wetland, vegetated</a:t>
            </a:r>
            <a:r>
              <a:rPr lang="en-US" baseline="0" dirty="0" smtClean="0"/>
              <a:t> primarily by salt-tolerant herbaceous species. </a:t>
            </a:r>
          </a:p>
          <a:p>
            <a:pPr marL="173336" indent="-173336">
              <a:buFont typeface="Arial" panose="020B0604020202020204" pitchFamily="34" charset="0"/>
              <a:buChar char="•"/>
            </a:pPr>
            <a:r>
              <a:rPr lang="en-US" baseline="0" dirty="0" smtClean="0"/>
              <a:t>In fact, you will find similar salt marshes from Newfoundland to northern Florida. </a:t>
            </a:r>
          </a:p>
          <a:p>
            <a:endParaRPr lang="en-US" baseline="0" dirty="0" smtClean="0"/>
          </a:p>
          <a:p>
            <a:endParaRPr lang="en-US" baseline="0" dirty="0" smtClean="0"/>
          </a:p>
          <a:p>
            <a:endParaRPr lang="en-US" baseline="0" dirty="0" smtClean="0"/>
          </a:p>
          <a:p>
            <a:r>
              <a:rPr lang="en-US" baseline="0" dirty="0" smtClean="0"/>
              <a:t>But, there are other species… and species distribution within the saltmarsh differs from the low intertidal along the open water to high intertidal where the saltmarsh abut upland ecosystems. </a:t>
            </a:r>
          </a:p>
          <a:p>
            <a:endParaRPr lang="en-US" baseline="0" dirty="0" smtClean="0"/>
          </a:p>
          <a:p>
            <a:r>
              <a:rPr lang="en-US" baseline="0" dirty="0" smtClean="0"/>
              <a:t>Other saltmarsh grasses including </a:t>
            </a:r>
            <a:r>
              <a:rPr lang="en-US" i="1" baseline="0" dirty="0" err="1" smtClean="0"/>
              <a:t>Spartina</a:t>
            </a:r>
            <a:r>
              <a:rPr lang="en-US" i="1" baseline="0" dirty="0" smtClean="0"/>
              <a:t> patens, </a:t>
            </a:r>
            <a:r>
              <a:rPr lang="en-US" i="1" baseline="0" dirty="0" err="1" smtClean="0"/>
              <a:t>Distichlis</a:t>
            </a:r>
            <a:r>
              <a:rPr lang="en-US" i="1" baseline="0" dirty="0" smtClean="0"/>
              <a:t> </a:t>
            </a:r>
            <a:r>
              <a:rPr lang="en-US" i="1" baseline="0" dirty="0" err="1" smtClean="0"/>
              <a:t>spicata</a:t>
            </a:r>
            <a:r>
              <a:rPr lang="en-US" i="1" baseline="0" dirty="0" smtClean="0"/>
              <a:t>, </a:t>
            </a:r>
            <a:r>
              <a:rPr lang="en-US" i="1" baseline="0" dirty="0" err="1" smtClean="0"/>
              <a:t>Phragmites</a:t>
            </a:r>
            <a:r>
              <a:rPr lang="en-US" baseline="0" dirty="0" smtClean="0"/>
              <a:t>; also sedges, </a:t>
            </a:r>
            <a:r>
              <a:rPr lang="en-US" i="1" baseline="0" dirty="0" err="1" smtClean="0"/>
              <a:t>Scirpus</a:t>
            </a:r>
            <a:r>
              <a:rPr lang="en-US" i="1" baseline="0" dirty="0" smtClean="0"/>
              <a:t> </a:t>
            </a:r>
            <a:r>
              <a:rPr lang="en-US" i="1" baseline="0" dirty="0" err="1" smtClean="0"/>
              <a:t>olyneii</a:t>
            </a:r>
            <a:r>
              <a:rPr lang="en-US" baseline="0" dirty="0" smtClean="0"/>
              <a:t>, </a:t>
            </a:r>
            <a:r>
              <a:rPr lang="en-US" baseline="0" dirty="0" err="1" smtClean="0"/>
              <a:t>bullrushes</a:t>
            </a:r>
            <a:r>
              <a:rPr lang="en-US" baseline="0" dirty="0" smtClean="0"/>
              <a:t> where the salinity is a bit lower.  There are even a few woody shrubs… </a:t>
            </a:r>
            <a:r>
              <a:rPr lang="en-US" i="1" baseline="0" dirty="0" smtClean="0"/>
              <a:t>Iva </a:t>
            </a:r>
            <a:r>
              <a:rPr lang="en-US" i="1" baseline="0" dirty="0" err="1" smtClean="0"/>
              <a:t>frutescens</a:t>
            </a:r>
            <a:r>
              <a:rPr lang="en-US" baseline="0" dirty="0" smtClean="0"/>
              <a:t>… saltbush; </a:t>
            </a:r>
            <a:r>
              <a:rPr lang="en-US" i="1" baseline="0" dirty="0" err="1" smtClean="0"/>
              <a:t>Baccharis</a:t>
            </a:r>
            <a:r>
              <a:rPr lang="en-US" i="1" baseline="0" dirty="0" smtClean="0"/>
              <a:t> </a:t>
            </a:r>
            <a:r>
              <a:rPr lang="en-US" i="1" baseline="0" dirty="0" err="1" smtClean="0"/>
              <a:t>halimifolia</a:t>
            </a:r>
            <a:r>
              <a:rPr lang="en-US" i="1" baseline="0" dirty="0" smtClean="0"/>
              <a:t> </a:t>
            </a:r>
            <a:r>
              <a:rPr lang="en-US" baseline="0" dirty="0" smtClean="0"/>
              <a:t>… groundsel tree; </a:t>
            </a:r>
            <a:r>
              <a:rPr lang="en-US" i="1" baseline="0" dirty="0" err="1" smtClean="0"/>
              <a:t>Myrica</a:t>
            </a:r>
            <a:r>
              <a:rPr lang="en-US" i="1" baseline="0" dirty="0" smtClean="0"/>
              <a:t> </a:t>
            </a:r>
            <a:r>
              <a:rPr lang="en-US" i="1" baseline="0" dirty="0" err="1" smtClean="0"/>
              <a:t>pensylvanica</a:t>
            </a:r>
            <a:r>
              <a:rPr lang="en-US" baseline="0" dirty="0" smtClean="0"/>
              <a:t>… bayberry </a:t>
            </a:r>
          </a:p>
        </p:txBody>
      </p:sp>
    </p:spTree>
    <p:extLst>
      <p:ext uri="{BB962C8B-B14F-4D97-AF65-F5344CB8AC3E}">
        <p14:creationId xmlns:p14="http://schemas.microsoft.com/office/powerpoint/2010/main" val="2207414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2229">
              <a:defRPr/>
            </a:pPr>
            <a:r>
              <a:rPr lang="en-US" dirty="0" smtClean="0"/>
              <a:t>Snapshot</a:t>
            </a:r>
            <a:r>
              <a:rPr lang="en-US" baseline="0" dirty="0" smtClean="0"/>
              <a:t> from one recent cold event:</a:t>
            </a:r>
          </a:p>
          <a:p>
            <a:pPr marL="173336" indent="-173336" defTabSz="462229">
              <a:buFont typeface="Arial" panose="020B0604020202020204" pitchFamily="34" charset="0"/>
              <a:buChar char="•"/>
              <a:defRPr/>
            </a:pPr>
            <a:r>
              <a:rPr lang="en-US" dirty="0" smtClean="0"/>
              <a:t>Temperatures</a:t>
            </a:r>
            <a:r>
              <a:rPr lang="en-US" baseline="0" dirty="0" smtClean="0"/>
              <a:t> from noon on 6Jan2014 to noon 8Jan2014, logged every 30 minute. Data from INSIDE a mangrove tree in black, OUTSIDE in blue. Gray is less than zero, and dashed line equals -4C.</a:t>
            </a:r>
          </a:p>
          <a:p>
            <a:pPr marL="173336" indent="-173336" defTabSz="462229">
              <a:buFont typeface="Arial" panose="020B0604020202020204" pitchFamily="34" charset="0"/>
              <a:buChar char="•"/>
              <a:defRPr/>
            </a:pPr>
            <a:r>
              <a:rPr lang="en-US" baseline="0" dirty="0" smtClean="0"/>
              <a:t>Over the larger time period from mid-December 2013 to mid-January 2014, the mean difference in minimum temperature was – 1.4 C   (colder in the open)</a:t>
            </a:r>
          </a:p>
          <a:p>
            <a:pPr defTabSz="462229">
              <a:defRPr/>
            </a:pPr>
            <a:endParaRPr lang="en-US" baseline="0" dirty="0" smtClean="0"/>
          </a:p>
          <a:p>
            <a:pPr defTabSz="462229">
              <a:defRPr/>
            </a:pPr>
            <a:r>
              <a:rPr lang="en-US" b="1" baseline="0" dirty="0" smtClean="0"/>
              <a:t>This demonstrates the potential for a positive feedback mechanism</a:t>
            </a:r>
            <a:r>
              <a:rPr lang="en-US" baseline="0" dirty="0" smtClean="0"/>
              <a:t>, whereby there are fewer hard freeze events than before, but those freeze events are LESS COLD locally around the nucleus of a growing mangrove stand than they would be in the open marsh!</a:t>
            </a:r>
          </a:p>
          <a:p>
            <a:pPr defTabSz="462229">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4A39F47-09EA-C140-8000-CDE44AC741B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096199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plants</a:t>
            </a:r>
            <a:r>
              <a:rPr lang="en-US" baseline="0" dirty="0" smtClean="0"/>
              <a:t> grown in a massive common garden at SMS at Ft Pierce, where we grew tens of thousands of propagules collected from all along the East Coast of Florida, we’ve established that:</a:t>
            </a:r>
          </a:p>
          <a:p>
            <a:endParaRPr lang="en-US" baseline="0" dirty="0" smtClean="0"/>
          </a:p>
          <a:p>
            <a:r>
              <a:rPr lang="en-US" baseline="0" dirty="0" smtClean="0"/>
              <a:t>Relative to Southern plants, Northern plants:</a:t>
            </a:r>
          </a:p>
          <a:p>
            <a:pPr marL="173336" indent="-173336">
              <a:buFont typeface="Arial" panose="020B0604020202020204" pitchFamily="34" charset="0"/>
              <a:buChar char="•"/>
            </a:pPr>
            <a:r>
              <a:rPr lang="en-US" baseline="0" dirty="0" smtClean="0"/>
              <a:t>are more freeze resistant</a:t>
            </a:r>
          </a:p>
          <a:p>
            <a:pPr marL="173336" indent="-173336">
              <a:buFont typeface="Arial" panose="020B0604020202020204" pitchFamily="34" charset="0"/>
              <a:buChar char="•"/>
            </a:pPr>
            <a:r>
              <a:rPr lang="en-US" baseline="0" dirty="0" smtClean="0"/>
              <a:t>they elongate and grow taller, more quickly, with smaller leaves and lower SLA</a:t>
            </a:r>
          </a:p>
          <a:p>
            <a:pPr marL="173336" indent="-173336">
              <a:buFont typeface="Arial" panose="020B0604020202020204" pitchFamily="34" charset="0"/>
              <a:buChar char="•"/>
            </a:pPr>
            <a:r>
              <a:rPr lang="en-US" baseline="0" dirty="0" smtClean="0"/>
              <a:t>and they reproduce much earlier and at much smaller size.</a:t>
            </a:r>
          </a:p>
          <a:p>
            <a:endParaRPr lang="en-US" baseline="0" dirty="0" smtClean="0"/>
          </a:p>
          <a:p>
            <a:r>
              <a:rPr lang="en-US" baseline="0" dirty="0" smtClean="0"/>
              <a:t>As far as we can determine, these results </a:t>
            </a:r>
            <a:r>
              <a:rPr lang="en-US" b="1" baseline="0" dirty="0" smtClean="0"/>
              <a:t>are more consistent with an acclimation or plastic response</a:t>
            </a:r>
            <a:r>
              <a:rPr lang="en-US" baseline="0" dirty="0" smtClean="0"/>
              <a:t> than with a heritable or adaptive difference in populations.</a:t>
            </a:r>
          </a:p>
        </p:txBody>
      </p:sp>
      <p:sp>
        <p:nvSpPr>
          <p:cNvPr id="4" name="Slide Number Placeholder 3"/>
          <p:cNvSpPr>
            <a:spLocks noGrp="1"/>
          </p:cNvSpPr>
          <p:nvPr>
            <p:ph type="sldNum" sz="quarter" idx="10"/>
          </p:nvPr>
        </p:nvSpPr>
        <p:spPr/>
        <p:txBody>
          <a:bodyPr/>
          <a:lstStyle/>
          <a:p>
            <a:fld id="{CFFDD2AB-C055-FE45-B980-9B1B94F9597C}" type="slidenum">
              <a:rPr lang="en-US" smtClean="0"/>
              <a:t>21</a:t>
            </a:fld>
            <a:endParaRPr lang="en-US"/>
          </a:p>
        </p:txBody>
      </p:sp>
    </p:spTree>
    <p:extLst>
      <p:ext uri="{BB962C8B-B14F-4D97-AF65-F5344CB8AC3E}">
        <p14:creationId xmlns:p14="http://schemas.microsoft.com/office/powerpoint/2010/main" val="2839808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Regarding BIOTIC DRIVERS,</a:t>
            </a:r>
            <a:r>
              <a:rPr lang="en-US" baseline="0" dirty="0" smtClean="0"/>
              <a:t> one hypotheses we had was that </a:t>
            </a:r>
            <a:r>
              <a:rPr lang="en-US" u="sng" baseline="0" dirty="0" smtClean="0"/>
              <a:t>p</a:t>
            </a:r>
            <a:r>
              <a:rPr lang="en-US" u="sng" dirty="0" smtClean="0"/>
              <a:t>erhaps mangroves are expanding in part because,</a:t>
            </a:r>
            <a:r>
              <a:rPr lang="en-US" u="sng" baseline="0" dirty="0" smtClean="0"/>
              <a:t> outside their core range, they can escape damage from specialized seed predators and herbivores? In other words, are they showing signs of “enemy release”?</a:t>
            </a:r>
          </a:p>
          <a:p>
            <a:endParaRPr lang="en-US" baseline="0" dirty="0" smtClean="0"/>
          </a:p>
          <a:p>
            <a:r>
              <a:rPr lang="en-US" baseline="0" dirty="0" smtClean="0"/>
              <a:t>We collected propagules still attached to trees of the three species, and later, propagules that had dropped and dispersed months later. We dissected all of these to look for seed predators.</a:t>
            </a:r>
          </a:p>
          <a:p>
            <a:endParaRPr lang="en-US" baseline="0" dirty="0" smtClean="0"/>
          </a:p>
          <a:p>
            <a:r>
              <a:rPr lang="en-US" baseline="0" dirty="0" smtClean="0"/>
              <a:t>In both pre- and post-dispersal datasets for the 3 species, we saw no strong evidence of a latitudinal pattern that would indicate more release at higher latitudes.</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22</a:t>
            </a:fld>
            <a:endParaRPr lang="en-US"/>
          </a:p>
        </p:txBody>
      </p:sp>
    </p:spTree>
    <p:extLst>
      <p:ext uri="{BB962C8B-B14F-4D97-AF65-F5344CB8AC3E}">
        <p14:creationId xmlns:p14="http://schemas.microsoft.com/office/powerpoint/2010/main" val="141535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Moreover, in </a:t>
            </a:r>
            <a:r>
              <a:rPr lang="en-US" dirty="0" err="1" smtClean="0"/>
              <a:t>outplantings</a:t>
            </a:r>
            <a:r>
              <a:rPr lang="en-US" dirty="0" smtClean="0"/>
              <a:t> of mangrove seedlings into saltmarsh outside</a:t>
            </a:r>
            <a:r>
              <a:rPr lang="en-US" baseline="0" dirty="0" smtClean="0"/>
              <a:t> the current range of the ecotone to the North, mangroves get hammered, in particular by generalist grasshoppers and katydids that are associated with the marsh grasses. </a:t>
            </a:r>
          </a:p>
          <a:p>
            <a:endParaRPr lang="en-US" baseline="0" dirty="0" smtClean="0"/>
          </a:p>
          <a:p>
            <a:r>
              <a:rPr lang="en-US" baseline="0" dirty="0" smtClean="0"/>
              <a:t>The mangrove seedlings experienced higher herbivore pressure when planted in high density.</a:t>
            </a:r>
          </a:p>
          <a:p>
            <a:endParaRPr lang="en-US" baseline="0" dirty="0" smtClean="0"/>
          </a:p>
          <a:p>
            <a:r>
              <a:rPr lang="en-US" baseline="0" dirty="0" smtClean="0"/>
              <a:t>And there were more katydids evident in taller </a:t>
            </a:r>
            <a:r>
              <a:rPr lang="en-US" baseline="0" dirty="0" err="1" smtClean="0"/>
              <a:t>Spartina</a:t>
            </a:r>
            <a:r>
              <a:rPr lang="en-US" baseline="0" dirty="0" smtClean="0"/>
              <a:t> cord grass stands.</a:t>
            </a:r>
            <a:endParaRPr lang="en-US" dirty="0"/>
          </a:p>
        </p:txBody>
      </p:sp>
      <p:sp>
        <p:nvSpPr>
          <p:cNvPr id="4" name="Slide Number Placeholder 3"/>
          <p:cNvSpPr>
            <a:spLocks noGrp="1"/>
          </p:cNvSpPr>
          <p:nvPr>
            <p:ph type="sldNum" sz="quarter" idx="10"/>
          </p:nvPr>
        </p:nvSpPr>
        <p:spPr/>
        <p:txBody>
          <a:bodyPr/>
          <a:lstStyle/>
          <a:p>
            <a:fld id="{A4DDD7AB-E516-8A4B-9A8F-EAF7BF223CF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9764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ll Sans" pitchFamily="1" charset="0"/>
                <a:ea typeface="ＭＳ Ｐゴシック" pitchFamily="1" charset="-128"/>
                <a:cs typeface="ＭＳ Ｐゴシック" charset="-128"/>
              </a:rPr>
              <a:t>How does this transition changes community structure and ecosystem functions such as nutrient cycling, decomposition, C storage, etc. ? We are field sampling and running experiments addressing all of these areas.</a:t>
            </a:r>
          </a:p>
          <a:p>
            <a:endParaRPr lang="en-US" dirty="0">
              <a:latin typeface="Gill Sans" pitchFamily="1" charset="0"/>
              <a:ea typeface="ＭＳ Ｐゴシック" pitchFamily="1" charset="-128"/>
              <a:cs typeface="ＭＳ Ｐゴシック" charset="-128"/>
            </a:endParaRPr>
          </a:p>
          <a:p>
            <a:r>
              <a:rPr lang="en-US" b="1" dirty="0">
                <a:latin typeface="Gill Sans" pitchFamily="1" charset="0"/>
                <a:ea typeface="ＭＳ Ｐゴシック" pitchFamily="1" charset="-128"/>
                <a:cs typeface="ＭＳ Ｐゴシック" charset="-128"/>
              </a:rPr>
              <a:t>But I will focus here just on the community sampling</a:t>
            </a:r>
            <a:r>
              <a:rPr lang="en-US" dirty="0">
                <a:latin typeface="Gill Sans" pitchFamily="1" charset="0"/>
                <a:ea typeface="ＭＳ Ｐゴシック" pitchFamily="1" charset="-128"/>
                <a:cs typeface="ＭＳ Ｐゴシック" charset="-128"/>
              </a:rPr>
              <a:t> to ask how a changing landscape will affect terrestrial and marine arthropods – insects &amp; spiders on land, and crabs below the tide line.</a:t>
            </a:r>
          </a:p>
        </p:txBody>
      </p:sp>
    </p:spTree>
    <p:extLst>
      <p:ext uri="{BB962C8B-B14F-4D97-AF65-F5344CB8AC3E}">
        <p14:creationId xmlns:p14="http://schemas.microsoft.com/office/powerpoint/2010/main" val="67649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dirty="0">
                <a:solidFill>
                  <a:srgbClr val="002060"/>
                </a:solidFill>
                <a:cs typeface="Book Antiqua"/>
              </a:rPr>
              <a:t>Arthropod communities on marsh &amp; mangroves are distinct – largely, it is easy to discern two large groups, distinguishing mangroves (black and green) from marshes (yellow and blue), with less evidence of structuring between those two inside versus outside of ecotone habitats.</a:t>
            </a:r>
          </a:p>
          <a:p>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25</a:t>
            </a:fld>
            <a:endParaRPr lang="en-US"/>
          </a:p>
        </p:txBody>
      </p:sp>
    </p:spTree>
    <p:extLst>
      <p:ext uri="{BB962C8B-B14F-4D97-AF65-F5344CB8AC3E}">
        <p14:creationId xmlns:p14="http://schemas.microsoft.com/office/powerpoint/2010/main" val="744367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evidence shows that species richness of arthropods holds steady on mangroves inside and outside the ecotone, but it is clearly much greater for marsh species inside the ecotone compared to samples from “pure” habitats outside.</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26</a:t>
            </a:fld>
            <a:endParaRPr lang="en-US"/>
          </a:p>
        </p:txBody>
      </p:sp>
    </p:spTree>
    <p:extLst>
      <p:ext uri="{BB962C8B-B14F-4D97-AF65-F5344CB8AC3E}">
        <p14:creationId xmlns:p14="http://schemas.microsoft.com/office/powerpoint/2010/main" val="1318122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peeking below the tide line and indeed outside the protected lagoons, graduate</a:t>
            </a:r>
            <a:r>
              <a:rPr lang="en-US" baseline="0" dirty="0" smtClean="0"/>
              <a:t> student Cora Johnston has been collecting zooplankton from the inlets across the latitudinal gradient, and she sees very little evidence of structural changes from place to place.</a:t>
            </a:r>
          </a:p>
          <a:p>
            <a:endParaRPr lang="en-US" baseline="0" dirty="0" smtClean="0"/>
          </a:p>
          <a:p>
            <a:r>
              <a:rPr lang="en-US" baseline="0" dirty="0" smtClean="0"/>
              <a:t>In the plankton, the larval crabs are mostly churned and mixed up.</a:t>
            </a:r>
            <a:endParaRPr lang="en-US" dirty="0" smtClean="0"/>
          </a:p>
        </p:txBody>
      </p:sp>
      <p:sp>
        <p:nvSpPr>
          <p:cNvPr id="4" name="Slide Number Placeholder 3"/>
          <p:cNvSpPr>
            <a:spLocks noGrp="1"/>
          </p:cNvSpPr>
          <p:nvPr>
            <p:ph type="sldNum" sz="quarter" idx="10"/>
          </p:nvPr>
        </p:nvSpPr>
        <p:spPr/>
        <p:txBody>
          <a:bodyPr/>
          <a:lstStyle/>
          <a:p>
            <a:fld id="{E7557282-28A5-475F-A658-CC8E8D74DB9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147883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solidFill>
              </a:rPr>
              <a:t>But once they settle, they show selectivity (confirmed in </a:t>
            </a:r>
            <a:r>
              <a:rPr lang="en-US" dirty="0" err="1">
                <a:solidFill>
                  <a:prstClr val="black"/>
                </a:solidFill>
              </a:rPr>
              <a:t>mesocosm</a:t>
            </a:r>
            <a:r>
              <a:rPr lang="en-US" dirty="0">
                <a:solidFill>
                  <a:prstClr val="black"/>
                </a:solidFill>
              </a:rPr>
              <a:t> trials) that shows differences among red and black mangroves and in salt marsh habitats. </a:t>
            </a:r>
          </a:p>
          <a:p>
            <a:r>
              <a:rPr lang="en-US" dirty="0">
                <a:solidFill>
                  <a:prstClr val="black"/>
                </a:solidFill>
              </a:rPr>
              <a:t>Overall the results for diversity are similar to the terrestrial arthropods: mangroves in the ecotone seem to add to the existing pool of marsh species, elevating local richness.</a:t>
            </a:r>
          </a:p>
        </p:txBody>
      </p:sp>
      <p:sp>
        <p:nvSpPr>
          <p:cNvPr id="4" name="Slide Number Placeholder 3"/>
          <p:cNvSpPr>
            <a:spLocks noGrp="1"/>
          </p:cNvSpPr>
          <p:nvPr>
            <p:ph type="sldNum" sz="quarter" idx="10"/>
          </p:nvPr>
        </p:nvSpPr>
        <p:spPr/>
        <p:txBody>
          <a:bodyPr/>
          <a:lstStyle/>
          <a:p>
            <a:fld id="{E7557282-28A5-475F-A658-CC8E8D74DB9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886142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are these crabs</a:t>
            </a:r>
            <a:r>
              <a:rPr lang="en-US" baseline="0" dirty="0" smtClean="0"/>
              <a:t> shifting their ranges alongside the mangroves? The most interesting case comes from the mangrove tree crab, Aratus </a:t>
            </a:r>
            <a:r>
              <a:rPr lang="en-US" baseline="0" dirty="0" err="1" smtClean="0"/>
              <a:t>pisonii</a:t>
            </a:r>
            <a:r>
              <a:rPr lang="en-US" baseline="0" dirty="0" smtClean="0"/>
              <a:t>. </a:t>
            </a:r>
          </a:p>
          <a:p>
            <a:pPr marL="173336" indent="-173336">
              <a:buFont typeface="Arial" panose="020B0604020202020204" pitchFamily="34" charset="0"/>
              <a:buChar char="•"/>
            </a:pPr>
            <a:r>
              <a:rPr lang="en-US" baseline="0" dirty="0" smtClean="0"/>
              <a:t>It was thought to be an intimate associate with mangroves – it climbs into the trees -- hence the name. </a:t>
            </a:r>
          </a:p>
          <a:p>
            <a:pPr marL="173336" indent="-173336">
              <a:buFont typeface="Arial" panose="020B0604020202020204" pitchFamily="34" charset="0"/>
              <a:buChar char="•"/>
            </a:pPr>
            <a:r>
              <a:rPr lang="en-US" baseline="0" dirty="0" smtClean="0"/>
              <a:t>In 1918 it was found only in Southern Florida. </a:t>
            </a:r>
          </a:p>
          <a:p>
            <a:pPr marL="173336" indent="-173336">
              <a:buFont typeface="Arial" panose="020B0604020202020204" pitchFamily="34" charset="0"/>
              <a:buChar char="•"/>
            </a:pPr>
            <a:r>
              <a:rPr lang="en-US" baseline="0" dirty="0" smtClean="0"/>
              <a:t>However, we began to notice it far to the North, and Megan Riley and Cora Johnston in formal surveys found the beast well into Southern Georgia – at least 122 km </a:t>
            </a:r>
            <a:r>
              <a:rPr lang="en-US" i="1" baseline="0" dirty="0" smtClean="0"/>
              <a:t>beyond</a:t>
            </a:r>
            <a:r>
              <a:rPr lang="en-US" i="0" baseline="0" dirty="0" smtClean="0"/>
              <a:t> the Northern range edge of the mangroves. </a:t>
            </a:r>
          </a:p>
          <a:p>
            <a:pPr marL="173336" indent="-173336">
              <a:buFont typeface="Arial" panose="020B0604020202020204" pitchFamily="34" charset="0"/>
              <a:buChar char="•"/>
            </a:pPr>
            <a:r>
              <a:rPr lang="en-US" i="0" baseline="0" dirty="0" smtClean="0"/>
              <a:t>This species is rapidly outpacing the Poleward expansion of mangroves, using structures such as docks and pilings and even grass fronds to do the climbing it seems to prefer.</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29</a:t>
            </a:fld>
            <a:endParaRPr lang="en-US"/>
          </a:p>
        </p:txBody>
      </p:sp>
    </p:spTree>
    <p:extLst>
      <p:ext uri="{BB962C8B-B14F-4D97-AF65-F5344CB8AC3E}">
        <p14:creationId xmlns:p14="http://schemas.microsoft.com/office/powerpoint/2010/main" val="311315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4400" cy="3544888"/>
          </a:xfrm>
          <a:prstGeom prst="rect">
            <a:avLst/>
          </a:prstGeom>
          <a:noFill/>
          <a:ln w="12700">
            <a:solidFill>
              <a:prstClr val="black"/>
            </a:solidFill>
          </a:ln>
        </p:spPr>
      </p:sp>
      <p:sp>
        <p:nvSpPr>
          <p:cNvPr id="3" name="Notes Placeholder 2"/>
          <p:cNvSpPr>
            <a:spLocks noGrp="1"/>
          </p:cNvSpPr>
          <p:nvPr>
            <p:ph type="body" idx="1"/>
          </p:nvPr>
        </p:nvSpPr>
        <p:spPr>
          <a:xfrm>
            <a:off x="703474" y="4489387"/>
            <a:ext cx="5627794" cy="4253103"/>
          </a:xfrm>
          <a:prstGeom prst="rect">
            <a:avLst/>
          </a:prstGeom>
        </p:spPr>
        <p:txBody>
          <a:bodyPr lIns="94192" tIns="47096" rIns="94192" bIns="47096">
            <a:normAutofit/>
          </a:bodyPr>
          <a:lstStyle/>
          <a:p>
            <a:r>
              <a:rPr lang="en-US" b="1" dirty="0" smtClean="0"/>
              <a:t>However, from Florida to</a:t>
            </a:r>
            <a:r>
              <a:rPr lang="en-US" b="1" baseline="0" dirty="0" smtClean="0"/>
              <a:t> southern Brazil, coastal wetlands along the Atlantic coast are dominated by mangroves</a:t>
            </a:r>
            <a:r>
              <a:rPr lang="en-US" baseline="0" dirty="0" smtClean="0"/>
              <a:t>. </a:t>
            </a:r>
          </a:p>
          <a:p>
            <a:r>
              <a:rPr lang="en-US" baseline="0" dirty="0" smtClean="0"/>
              <a:t>Like salt marshes in the temperate zone, mangroves are composed of salt tolerant species growing in the intertidal in estuaries and alongside rivers and coasts. </a:t>
            </a:r>
            <a:endParaRPr lang="en-US" i="1" baseline="0" dirty="0" smtClean="0"/>
          </a:p>
          <a:p>
            <a:endParaRPr lang="en-US" baseline="0" dirty="0" smtClean="0"/>
          </a:p>
          <a:p>
            <a:r>
              <a:rPr lang="en-US" baseline="0" dirty="0" smtClean="0"/>
              <a:t>However mangroves are trees… woody plants… which results in a dramatic departure in their structure and architecture from salt marshes. </a:t>
            </a:r>
          </a:p>
          <a:p>
            <a:pPr marL="173336" indent="-173336">
              <a:buFont typeface="Arial" panose="020B0604020202020204" pitchFamily="34" charset="0"/>
              <a:buChar char="•"/>
            </a:pPr>
            <a:r>
              <a:rPr lang="en-US" baseline="0" dirty="0" smtClean="0"/>
              <a:t>In the temperate zone, 100% of the above ground biomass in herbaceous saltmarshes dies back. </a:t>
            </a:r>
          </a:p>
          <a:p>
            <a:pPr marL="173336" indent="-173336">
              <a:buFont typeface="Arial" panose="020B0604020202020204" pitchFamily="34" charset="0"/>
              <a:buChar char="•"/>
            </a:pPr>
            <a:r>
              <a:rPr lang="en-US" baseline="0" dirty="0" smtClean="0"/>
              <a:t>Mangroves are all evergreen; only about 20% of the annual biomass produced in mangroves… in the form of senescent leaves… dies back.</a:t>
            </a:r>
          </a:p>
          <a:p>
            <a:endParaRPr lang="en-US" baseline="0" dirty="0" smtClean="0"/>
          </a:p>
          <a:p>
            <a:r>
              <a:rPr lang="en-US" baseline="0" dirty="0" smtClean="0"/>
              <a:t>A 1997 paper by </a:t>
            </a:r>
            <a:r>
              <a:rPr lang="en-US" baseline="0" dirty="0" err="1" smtClean="0"/>
              <a:t>Constanza</a:t>
            </a:r>
            <a:r>
              <a:rPr lang="en-US" baseline="0" dirty="0" smtClean="0"/>
              <a:t> et al. valued the ecosystem services from coastal marshes and mangroves at more than $1.6 TRILLION dollars per year, and both systems play large roles in groundwater filtering, carbon capture and burial, buffering erosion and severe storms, and providing nurseries for fish, crabs, etc.</a:t>
            </a:r>
          </a:p>
          <a:p>
            <a:endParaRPr lang="en-US" dirty="0"/>
          </a:p>
        </p:txBody>
      </p:sp>
    </p:spTree>
    <p:extLst>
      <p:ext uri="{BB962C8B-B14F-4D97-AF65-F5344CB8AC3E}">
        <p14:creationId xmlns:p14="http://schemas.microsoft.com/office/powerpoint/2010/main" val="326154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dirty="0" smtClean="0"/>
              <a:t>In conclusion, and with thanks</a:t>
            </a:r>
            <a:r>
              <a:rPr lang="en-US" baseline="0" dirty="0" smtClean="0"/>
              <a:t> to support from NASA over the past 3+ years, we have strong evidence that intolerance to hard freeze events sets the upper limit in latitude for Atlantic coast mangroves. </a:t>
            </a:r>
          </a:p>
          <a:p>
            <a:pPr marL="173336" indent="-173336">
              <a:buFont typeface="Arial" panose="020B0604020202020204" pitchFamily="34" charset="0"/>
              <a:buChar char="•"/>
            </a:pPr>
            <a:r>
              <a:rPr lang="en-US" baseline="0" dirty="0" smtClean="0"/>
              <a:t>We see this in the long term record from aerial and satellite imagery, and also in evidence from physiology and ecology. </a:t>
            </a:r>
          </a:p>
          <a:p>
            <a:pPr marL="173336" indent="-173336" defTabSz="462229">
              <a:buFont typeface="Arial" panose="020B0604020202020204" pitchFamily="34" charset="0"/>
              <a:buChar char="•"/>
              <a:defRPr/>
            </a:pPr>
            <a:r>
              <a:rPr lang="en-US" baseline="0" dirty="0" smtClean="0"/>
              <a:t>With climate changing and a reduction in hard freezes we can expect to see mangroves in Southern Georgia possibly within our lifetimes.</a:t>
            </a:r>
          </a:p>
          <a:p>
            <a:pPr marL="173336" indent="-173336">
              <a:buFont typeface="Arial" panose="020B0604020202020204" pitchFamily="34" charset="0"/>
              <a:buChar char="•"/>
            </a:pPr>
            <a:r>
              <a:rPr lang="en-US" baseline="0" dirty="0" smtClean="0"/>
              <a:t>We see little evidence that herbivores and seed predators limit this range expansion, and it looks like mangroves will enhance local biological diversity as they carry their associates with them.</a:t>
            </a:r>
          </a:p>
        </p:txBody>
      </p:sp>
      <p:sp>
        <p:nvSpPr>
          <p:cNvPr id="4" name="Slide Number Placeholder 3"/>
          <p:cNvSpPr>
            <a:spLocks noGrp="1"/>
          </p:cNvSpPr>
          <p:nvPr>
            <p:ph type="sldNum" sz="quarter" idx="10"/>
          </p:nvPr>
        </p:nvSpPr>
        <p:spPr/>
        <p:txBody>
          <a:bodyPr/>
          <a:lstStyle/>
          <a:p>
            <a:fld id="{CFFDD2AB-C055-FE45-B980-9B1B94F9597C}" type="slidenum">
              <a:rPr lang="en-US" smtClean="0"/>
              <a:t>30</a:t>
            </a:fld>
            <a:endParaRPr lang="en-US"/>
          </a:p>
        </p:txBody>
      </p:sp>
    </p:spTree>
    <p:extLst>
      <p:ext uri="{BB962C8B-B14F-4D97-AF65-F5344CB8AC3E}">
        <p14:creationId xmlns:p14="http://schemas.microsoft.com/office/powerpoint/2010/main" val="2225043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4400" cy="3544888"/>
          </a:xfrm>
          <a:prstGeom prst="rect">
            <a:avLst/>
          </a:prstGeom>
          <a:noFill/>
          <a:ln w="12700">
            <a:solidFill>
              <a:prstClr val="black"/>
            </a:solidFill>
          </a:ln>
        </p:spPr>
      </p:sp>
      <p:sp>
        <p:nvSpPr>
          <p:cNvPr id="3" name="Notes Placeholder 2"/>
          <p:cNvSpPr>
            <a:spLocks noGrp="1"/>
          </p:cNvSpPr>
          <p:nvPr>
            <p:ph type="body" idx="1"/>
          </p:nvPr>
        </p:nvSpPr>
        <p:spPr>
          <a:xfrm>
            <a:off x="704112" y="4490032"/>
            <a:ext cx="5626519" cy="4252781"/>
          </a:xfrm>
          <a:prstGeom prst="rect">
            <a:avLst/>
          </a:prstGeom>
        </p:spPr>
        <p:txBody>
          <a:bodyPr/>
          <a:lstStyle/>
          <a:p>
            <a:pPr>
              <a:buFontTx/>
              <a:buNone/>
            </a:pPr>
            <a:r>
              <a:rPr lang="en-US" dirty="0" smtClean="0"/>
              <a:t>Mangroves span the tropics and poke into the subtropics,</a:t>
            </a:r>
            <a:r>
              <a:rPr lang="en-US" baseline="0" dirty="0" smtClean="0"/>
              <a:t> as far </a:t>
            </a:r>
            <a:r>
              <a:rPr lang="en-US" dirty="0" smtClean="0"/>
              <a:t>~30</a:t>
            </a:r>
            <a:r>
              <a:rPr lang="en-US" dirty="0" smtClean="0">
                <a:sym typeface="Symbol" pitchFamily="18" charset="2"/>
              </a:rPr>
              <a:t></a:t>
            </a:r>
            <a:r>
              <a:rPr lang="en-US" dirty="0" smtClean="0"/>
              <a:t>N and even further</a:t>
            </a:r>
            <a:r>
              <a:rPr lang="en-US" baseline="0" dirty="0" smtClean="0"/>
              <a:t> South </a:t>
            </a:r>
            <a:r>
              <a:rPr lang="en-US" dirty="0" smtClean="0"/>
              <a:t>to 37</a:t>
            </a:r>
            <a:r>
              <a:rPr lang="en-US" dirty="0" smtClean="0">
                <a:sym typeface="Symbol" pitchFamily="18" charset="2"/>
              </a:rPr>
              <a:t></a:t>
            </a:r>
            <a:r>
              <a:rPr lang="en-US" dirty="0" smtClean="0"/>
              <a:t>S. </a:t>
            </a:r>
          </a:p>
          <a:p>
            <a:pPr>
              <a:buFontTx/>
              <a:buNone/>
            </a:pPr>
            <a:endParaRPr lang="en-US" dirty="0" smtClean="0"/>
          </a:p>
          <a:p>
            <a:pPr>
              <a:buFontTx/>
              <a:buNone/>
            </a:pPr>
            <a:r>
              <a:rPr lang="en-US" dirty="0" smtClean="0"/>
              <a:t>Herbaceous</a:t>
            </a:r>
            <a:r>
              <a:rPr lang="en-US" baseline="0" dirty="0" smtClean="0"/>
              <a:t> species occur throughout the tropics and temperate areas, but they dominate in pure stands in the temperate zones that lack mangroves.</a:t>
            </a:r>
            <a:endParaRPr lang="en-US" dirty="0" smtClean="0"/>
          </a:p>
        </p:txBody>
      </p:sp>
    </p:spTree>
    <p:extLst>
      <p:ext uri="{BB962C8B-B14F-4D97-AF65-F5344CB8AC3E}">
        <p14:creationId xmlns:p14="http://schemas.microsoft.com/office/powerpoint/2010/main" val="408378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xfrm>
            <a:off x="1077913" y="708025"/>
            <a:ext cx="4725987" cy="3544888"/>
          </a:xfrm>
          <a:prstGeom prst="rect">
            <a:avLst/>
          </a:prstGeom>
          <a:noFill/>
          <a:ln>
            <a:miter lim="800000"/>
            <a:headEnd/>
            <a:tailEnd/>
          </a:ln>
        </p:spPr>
      </p:sp>
      <p:sp>
        <p:nvSpPr>
          <p:cNvPr id="97283" name="Notes Placeholder 2"/>
          <p:cNvSpPr>
            <a:spLocks noGrp="1"/>
          </p:cNvSpPr>
          <p:nvPr>
            <p:ph type="body" idx="1"/>
          </p:nvPr>
        </p:nvSpPr>
        <p:spPr bwMode="auto">
          <a:xfrm>
            <a:off x="688182" y="4489387"/>
            <a:ext cx="5505450" cy="4253103"/>
          </a:xfrm>
          <a:prstGeom prst="rect">
            <a:avLst/>
          </a:prstGeom>
          <a:noFill/>
          <a:ln>
            <a:miter lim="800000"/>
            <a:headEnd/>
            <a:tailEnd/>
          </a:ln>
        </p:spPr>
        <p:txBody>
          <a:bodyPr lIns="90712" tIns="45355" rIns="90712" bIns="45355"/>
          <a:lstStyle/>
          <a:p>
            <a:r>
              <a:rPr lang="en-US" dirty="0" smtClean="0">
                <a:latin typeface="Arial" pitchFamily="34" charset="0"/>
              </a:rPr>
              <a:t>Throughout</a:t>
            </a:r>
            <a:r>
              <a:rPr lang="en-US" baseline="0" dirty="0" smtClean="0">
                <a:latin typeface="Arial" pitchFamily="34" charset="0"/>
              </a:rPr>
              <a:t> this global range there are ‘mixing’ or transition zones that contain both mangroves and salt marsh species. These </a:t>
            </a:r>
            <a:r>
              <a:rPr lang="en-US" b="1" baseline="0" dirty="0" smtClean="0">
                <a:latin typeface="Arial" pitchFamily="34" charset="0"/>
              </a:rPr>
              <a:t>ecotones</a:t>
            </a:r>
            <a:r>
              <a:rPr lang="en-US" baseline="0" dirty="0" smtClean="0">
                <a:latin typeface="Arial" pitchFamily="34" charset="0"/>
              </a:rPr>
              <a:t> are dynamic in space and time, and are the center of all the action! </a:t>
            </a:r>
          </a:p>
          <a:p>
            <a:endParaRPr lang="en-US" baseline="0" dirty="0" smtClean="0">
              <a:latin typeface="Arial" pitchFamily="34" charset="0"/>
            </a:endParaRPr>
          </a:p>
          <a:p>
            <a:r>
              <a:rPr lang="en-US" baseline="0" dirty="0" smtClean="0">
                <a:latin typeface="Arial" pitchFamily="34" charset="0"/>
              </a:rPr>
              <a:t>For example, I am showing here our focal ecotone on the Eastern coast of Florida, a linear zone of about 3 degrees of latitude and perhaps 300 kilometers that contains – betwixt and between the condos and retirement communities – replicated habitats with varying levels of mangrove establishment. North of St Augustine up through Jacksonville it is pure salt marsh all the way up to </a:t>
            </a:r>
            <a:r>
              <a:rPr lang="en-US" baseline="0" dirty="0" smtClean="0"/>
              <a:t>Newfoundland</a:t>
            </a:r>
            <a:r>
              <a:rPr lang="en-US" baseline="0" dirty="0" smtClean="0">
                <a:latin typeface="Arial" pitchFamily="34" charset="0"/>
              </a:rPr>
              <a:t> on soft-bottomed substrates.</a:t>
            </a:r>
            <a:endParaRPr lang="en-US" dirty="0">
              <a:latin typeface="Arial" pitchFamily="34" charset="0"/>
            </a:endParaRPr>
          </a:p>
        </p:txBody>
      </p:sp>
      <p:sp>
        <p:nvSpPr>
          <p:cNvPr id="97284" name="Slide Number Placeholder 3"/>
          <p:cNvSpPr>
            <a:spLocks noGrp="1"/>
          </p:cNvSpPr>
          <p:nvPr>
            <p:ph type="sldNum" sz="quarter" idx="4294967295"/>
          </p:nvPr>
        </p:nvSpPr>
        <p:spPr bwMode="auto">
          <a:xfrm>
            <a:off x="3898102" y="8977133"/>
            <a:ext cx="2982119" cy="472567"/>
          </a:xfrm>
          <a:prstGeom prst="rect">
            <a:avLst/>
          </a:prstGeom>
          <a:noFill/>
          <a:ln>
            <a:miter lim="800000"/>
            <a:headEnd/>
            <a:tailEnd/>
          </a:ln>
        </p:spPr>
        <p:txBody>
          <a:bodyPr lIns="90712" tIns="45355" rIns="90712" bIns="45355"/>
          <a:lstStyle/>
          <a:p>
            <a:fld id="{F22EE6EE-E00B-45DD-8B59-F31FD60F7060}"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95964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People such as Candy Feller</a:t>
            </a:r>
            <a:r>
              <a:rPr lang="en-US" baseline="0" dirty="0" smtClean="0"/>
              <a:t> who have worked long-term in these systems have noticed pronounced change over the past 10-20 years, not just in Florida but in marsh-mangrove ecotones worldwide. </a:t>
            </a:r>
          </a:p>
          <a:p>
            <a:pPr>
              <a:spcBef>
                <a:spcPct val="0"/>
              </a:spcBef>
            </a:pPr>
            <a:endParaRPr lang="en-US" baseline="0" dirty="0" smtClean="0"/>
          </a:p>
          <a:p>
            <a:pPr>
              <a:spcBef>
                <a:spcPct val="0"/>
              </a:spcBef>
            </a:pPr>
            <a:r>
              <a:rPr lang="en-US" baseline="0" dirty="0" smtClean="0"/>
              <a:t>For instance, here is an educational display</a:t>
            </a:r>
            <a:r>
              <a:rPr lang="en-US" dirty="0" smtClean="0">
                <a:latin typeface="Maiandra GD" pitchFamily="34" charset="0"/>
                <a:cs typeface="Arial" charset="0"/>
                <a:sym typeface="Symbol" pitchFamily="18" charset="2"/>
              </a:rPr>
              <a:t> </a:t>
            </a:r>
            <a:r>
              <a:rPr lang="en-US" baseline="0" dirty="0" smtClean="0"/>
              <a:t>in t</a:t>
            </a:r>
            <a:r>
              <a:rPr lang="en-US" dirty="0" smtClean="0"/>
              <a:t>he </a:t>
            </a:r>
            <a:r>
              <a:rPr lang="en-US" dirty="0" smtClean="0">
                <a:latin typeface="Maiandra GD" pitchFamily="34" charset="0"/>
                <a:cs typeface="Arial" charset="0"/>
                <a:sym typeface="Symbol" pitchFamily="18" charset="2"/>
              </a:rPr>
              <a:t>Merritt Island National Wildlife Refuge, right in the center of the current mangrove/salt marsh ecotone.</a:t>
            </a:r>
            <a:r>
              <a:rPr lang="en-US" baseline="0" dirty="0" smtClean="0">
                <a:latin typeface="Maiandra GD" pitchFamily="34" charset="0"/>
                <a:cs typeface="Arial" charset="0"/>
                <a:sym typeface="Symbol" pitchFamily="18" charset="2"/>
              </a:rPr>
              <a:t> </a:t>
            </a:r>
            <a:r>
              <a:rPr lang="en-US" dirty="0" smtClean="0">
                <a:latin typeface="Maiandra GD" pitchFamily="34" charset="0"/>
                <a:cs typeface="Arial" charset="0"/>
                <a:sym typeface="Symbol" pitchFamily="18" charset="2"/>
              </a:rPr>
              <a:t>The sign describes this area as a salt marsh and says that the plant species that occur here are salt tolerant grasses. </a:t>
            </a:r>
          </a:p>
          <a:p>
            <a:pPr>
              <a:spcBef>
                <a:spcPct val="0"/>
              </a:spcBef>
            </a:pPr>
            <a:endParaRPr lang="en-US" dirty="0" smtClean="0"/>
          </a:p>
        </p:txBody>
      </p:sp>
    </p:spTree>
    <p:extLst>
      <p:ext uri="{BB962C8B-B14F-4D97-AF65-F5344CB8AC3E}">
        <p14:creationId xmlns:p14="http://schemas.microsoft.com/office/powerpoint/2010/main" val="228205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latin typeface="Maiandra GD" pitchFamily="34" charset="0"/>
                <a:cs typeface="Arial" charset="0"/>
                <a:sym typeface="Symbol" pitchFamily="18" charset="2"/>
              </a:rPr>
              <a:t>This system on Merritt Island is still a coastal wetland, but it has changed since the sign was put out.</a:t>
            </a:r>
          </a:p>
          <a:p>
            <a:pPr>
              <a:spcBef>
                <a:spcPct val="0"/>
              </a:spcBef>
            </a:pPr>
            <a:endParaRPr lang="en-US" dirty="0" smtClean="0">
              <a:latin typeface="Maiandra GD" pitchFamily="34" charset="0"/>
              <a:cs typeface="Arial" charset="0"/>
              <a:sym typeface="Symbol" pitchFamily="18" charset="2"/>
            </a:endParaRPr>
          </a:p>
          <a:p>
            <a:pPr>
              <a:spcBef>
                <a:spcPct val="0"/>
              </a:spcBef>
            </a:pPr>
            <a:r>
              <a:rPr lang="en-US" dirty="0" smtClean="0">
                <a:latin typeface="Maiandra GD" pitchFamily="34" charset="0"/>
                <a:cs typeface="Arial" charset="0"/>
                <a:sym typeface="Symbol" pitchFamily="18" charset="2"/>
              </a:rPr>
              <a:t>A close look shows that mangroves have invaded since the sign was set up… here mainly </a:t>
            </a:r>
            <a:r>
              <a:rPr lang="en-US" i="1" dirty="0" err="1" smtClean="0">
                <a:latin typeface="Maiandra GD" pitchFamily="34" charset="0"/>
                <a:cs typeface="Arial" charset="0"/>
                <a:sym typeface="Symbol" pitchFamily="18" charset="2"/>
              </a:rPr>
              <a:t>Avicennia</a:t>
            </a:r>
            <a:r>
              <a:rPr lang="en-US" dirty="0" smtClean="0">
                <a:latin typeface="Maiandra GD" pitchFamily="34" charset="0"/>
                <a:cs typeface="Arial" charset="0"/>
                <a:sym typeface="Symbol" pitchFamily="18" charset="2"/>
              </a:rPr>
              <a:t> has become established in this wetland. There is now as much mangrove as there is salt marsh.</a:t>
            </a:r>
          </a:p>
          <a:p>
            <a:pPr>
              <a:spcBef>
                <a:spcPct val="0"/>
              </a:spcBef>
            </a:pPr>
            <a:endParaRPr lang="en-US" dirty="0" smtClean="0">
              <a:latin typeface="Maiandra GD" pitchFamily="34" charset="0"/>
              <a:cs typeface="Arial" charset="0"/>
              <a:sym typeface="Symbol" pitchFamily="18" charset="2"/>
            </a:endParaRPr>
          </a:p>
          <a:p>
            <a:pPr>
              <a:spcBef>
                <a:spcPct val="0"/>
              </a:spcBef>
            </a:pPr>
            <a:r>
              <a:rPr lang="en-US" dirty="0" smtClean="0">
                <a:latin typeface="Maiandra GD" pitchFamily="34" charset="0"/>
                <a:cs typeface="Arial" charset="0"/>
                <a:sym typeface="Symbol" pitchFamily="18" charset="2"/>
              </a:rPr>
              <a:t>Globally,</a:t>
            </a:r>
            <a:r>
              <a:rPr lang="en-US" baseline="0" dirty="0" smtClean="0">
                <a:latin typeface="Maiandra GD" pitchFamily="34" charset="0"/>
                <a:cs typeface="Arial" charset="0"/>
                <a:sym typeface="Symbol" pitchFamily="18" charset="2"/>
              </a:rPr>
              <a:t> there are increasing reports of Poleward expansion of mangroves but also mangroves moving inland and upland as sea levels rise and salt waters penetrate further inland. We heard this on NPR the past view days as Barack Obama visited the Everglades.</a:t>
            </a:r>
            <a:endParaRPr lang="en-US" dirty="0" smtClean="0">
              <a:latin typeface="Maiandra GD" pitchFamily="34" charset="0"/>
              <a:cs typeface="Arial" charset="0"/>
              <a:sym typeface="Symbol" pitchFamily="18" charset="2"/>
            </a:endParaRPr>
          </a:p>
        </p:txBody>
      </p:sp>
    </p:spTree>
    <p:extLst>
      <p:ext uri="{BB962C8B-B14F-4D97-AF65-F5344CB8AC3E}">
        <p14:creationId xmlns:p14="http://schemas.microsoft.com/office/powerpoint/2010/main" val="3194432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our team effort has sought to document the pattern of mangrove expansion and critically</a:t>
            </a:r>
            <a:r>
              <a:rPr lang="en-US" baseline="0" dirty="0" smtClean="0"/>
              <a:t> test a number of hypotheses for abiotic and biotic drivers, which should operate at multiple spatial and temporal scales. We are working in all of these areas.</a:t>
            </a:r>
          </a:p>
          <a:p>
            <a:endParaRPr lang="en-US" baseline="0" dirty="0" smtClean="0"/>
          </a:p>
          <a:p>
            <a:pPr marL="173336" indent="-173336">
              <a:buFont typeface="Arial" panose="020B0604020202020204" pitchFamily="34" charset="0"/>
              <a:buChar char="•"/>
            </a:pPr>
            <a:r>
              <a:rPr lang="en-US" baseline="0" dirty="0" smtClean="0"/>
              <a:t>For today, I will focus the majority of our time on hypotheses for abiotic drivers, primarily climate and temperature. </a:t>
            </a:r>
          </a:p>
          <a:p>
            <a:pPr marL="173336" indent="-173336">
              <a:buFont typeface="Arial" panose="020B0604020202020204" pitchFamily="34" charset="0"/>
              <a:buChar char="•"/>
            </a:pPr>
            <a:r>
              <a:rPr lang="en-US" baseline="0" dirty="0" smtClean="0"/>
              <a:t>Briefly I will touch upon one biotic driver: herbivory, which could play a role in ‘enemy release’ at the edge of mangroves’ geographic range</a:t>
            </a:r>
          </a:p>
          <a:p>
            <a:pPr marL="173336" indent="-173336">
              <a:buFont typeface="Arial" panose="020B0604020202020204" pitchFamily="34" charset="0"/>
              <a:buChar char="•"/>
            </a:pPr>
            <a:r>
              <a:rPr lang="en-US" baseline="0" dirty="0" smtClean="0"/>
              <a:t>Then I will discuss some consequences, primarily in terms of changes in community structure and diversity.</a:t>
            </a:r>
            <a:endParaRPr lang="en-US" dirty="0"/>
          </a:p>
        </p:txBody>
      </p:sp>
      <p:sp>
        <p:nvSpPr>
          <p:cNvPr id="4" name="Slide Number Placeholder 3"/>
          <p:cNvSpPr>
            <a:spLocks noGrp="1"/>
          </p:cNvSpPr>
          <p:nvPr>
            <p:ph type="sldNum" sz="quarter" idx="10"/>
          </p:nvPr>
        </p:nvSpPr>
        <p:spPr/>
        <p:txBody>
          <a:bodyPr/>
          <a:lstStyle/>
          <a:p>
            <a:fld id="{CFFDD2AB-C055-FE45-B980-9B1B94F9597C}" type="slidenum">
              <a:rPr lang="en-US" smtClean="0"/>
              <a:t>8</a:t>
            </a:fld>
            <a:endParaRPr lang="en-US"/>
          </a:p>
        </p:txBody>
      </p:sp>
    </p:spTree>
    <p:extLst>
      <p:ext uri="{BB962C8B-B14F-4D97-AF65-F5344CB8AC3E}">
        <p14:creationId xmlns:p14="http://schemas.microsoft.com/office/powerpoint/2010/main" val="38756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sought</a:t>
            </a:r>
            <a:r>
              <a:rPr lang="en-US" baseline="0" dirty="0" smtClean="0"/>
              <a:t> to document the pattern to convince ourselves with data that it is happening. </a:t>
            </a:r>
          </a:p>
          <a:p>
            <a:endParaRPr lang="en-US" baseline="0" dirty="0" smtClean="0"/>
          </a:p>
          <a:p>
            <a:r>
              <a:rPr lang="en-US" dirty="0" smtClean="0"/>
              <a:t>Kyle Cavanaugh used 4 “Scenes” from</a:t>
            </a:r>
            <a:r>
              <a:rPr lang="en-US" baseline="0" dirty="0" smtClean="0"/>
              <a:t> Landsat Thematic Mapper from 1984 to 2011, selecting one cloud free image of each for every year between April and July.</a:t>
            </a:r>
          </a:p>
          <a:p>
            <a:endParaRPr lang="en-US" baseline="0" dirty="0" smtClean="0"/>
          </a:p>
          <a:p>
            <a:r>
              <a:rPr lang="en-US" baseline="0" dirty="0" smtClean="0"/>
              <a:t>You can see here in the coverage from the New York Times, the over those 28 years mangrove cover increased at all points North of about 27 degrees latitude, in some cases more than doubling in cover.</a:t>
            </a:r>
          </a:p>
          <a:p>
            <a:endParaRPr lang="en-US" baseline="0" dirty="0" smtClean="0"/>
          </a:p>
          <a:p>
            <a:r>
              <a:rPr lang="en-US" dirty="0" smtClean="0"/>
              <a:t>These changes were not correlated with land cover, sea level changes, precipitation, or</a:t>
            </a:r>
            <a:r>
              <a:rPr lang="en-US" baseline="0" dirty="0" smtClean="0"/>
              <a:t> any other variables describing changes in the annual means of climate variables over time. </a:t>
            </a:r>
          </a:p>
          <a:p>
            <a:endParaRPr lang="en-US" baseline="0" dirty="0" smtClean="0"/>
          </a:p>
          <a:p>
            <a:r>
              <a:rPr lang="en-US" baseline="0" dirty="0" smtClean="0"/>
              <a:t>However, the change in mangrove areal cover WAS related to a decreasing severity of winter cold events, with the critical break occurring between -3 and -4 C (or colder) on one or multiple winter days.</a:t>
            </a:r>
          </a:p>
        </p:txBody>
      </p:sp>
      <p:sp>
        <p:nvSpPr>
          <p:cNvPr id="4" name="Slide Number Placeholder 3"/>
          <p:cNvSpPr>
            <a:spLocks noGrp="1"/>
          </p:cNvSpPr>
          <p:nvPr>
            <p:ph type="sldNum" sz="quarter" idx="10"/>
          </p:nvPr>
        </p:nvSpPr>
        <p:spPr/>
        <p:txBody>
          <a:bodyPr/>
          <a:lstStyle/>
          <a:p>
            <a:fld id="{CFFDD2AB-C055-FE45-B980-9B1B94F9597C}" type="slidenum">
              <a:rPr lang="en-US" smtClean="0"/>
              <a:t>9</a:t>
            </a:fld>
            <a:endParaRPr lang="en-US"/>
          </a:p>
        </p:txBody>
      </p:sp>
    </p:spTree>
    <p:extLst>
      <p:ext uri="{BB962C8B-B14F-4D97-AF65-F5344CB8AC3E}">
        <p14:creationId xmlns:p14="http://schemas.microsoft.com/office/powerpoint/2010/main" val="422869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B20B41-5C72-2948-8761-02A7D06424FB}"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3361441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B20B41-5C72-2948-8761-02A7D06424FB}"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51624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048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586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788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725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228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576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632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967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73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prstClr val="black">
                  <a:tint val="75000"/>
                </a:prstClr>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0815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B20B41-5C72-2948-8761-02A7D06424FB}"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3034456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24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208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767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893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395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722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518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460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112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A1A579E9-05CA-4E05-81D1-94123582BEAF}"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514E0-10A7-46F1-9952-BAD2326A9C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04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266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prstClr val="black">
                  <a:tint val="75000"/>
                </a:prstClr>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3557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16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5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892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7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655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233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692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496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F88576F5-A53F-4102-AD76-F03D670FED0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9DF8DE-F62E-43C1-8B3C-4DF248B8D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089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365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171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B79EE3-8856-4E7D-B3ED-E87AAE8F0254}"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F695BB-B599-41FF-97A9-A3602AFF45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769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31969140-AEED-4365-9822-1D6B6F19365D}"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F4741-9946-4453-8117-DCB871E8B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597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5F52BB1D-F2E0-49EE-B9B4-CF74E78D2A8C}"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B3033E-E538-4F03-88DE-C3F3812BF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15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fld id="{EEEA5641-B83F-4930-A0AA-84B1FAED7318}" type="slidenum">
              <a:rPr lang="en-US">
                <a:solidFill>
                  <a:srgbClr val="000000"/>
                </a:solidFill>
              </a:rPr>
              <a:pPr>
                <a:defRPr/>
              </a:pPr>
              <a:t>‹#›</a:t>
            </a:fld>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EAB8A7-69D3-40EE-A910-B64AA37603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669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CC092D44-1A28-4315-A85F-442DED3A3E48}"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CB224B-9096-4DC7-8075-B25E62D99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49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fld id="{3DB8FA32-CEB4-4B5D-96EC-F0F91BBC5DAB}" type="slidenum">
              <a:rPr lang="en-US">
                <a:solidFill>
                  <a:srgbClr val="000000"/>
                </a:solidFill>
              </a:rPr>
              <a:pPr>
                <a:defRPr/>
              </a:pPr>
              <a:t>‹#›</a:t>
            </a:fld>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BF941F-0808-4902-91FE-758024A3D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0422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fld id="{CBB0A0F8-9C51-4EC7-84BD-7C9F02CF3429}" type="slidenum">
              <a:rPr lang="en-US" smtClean="0">
                <a:solidFill>
                  <a:srgbClr val="000000"/>
                </a:solidFill>
              </a:rPr>
              <a:pPr>
                <a:def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8BFBEB95-1CE1-4823-85CD-1A258BC9DD0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719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B20B41-5C72-2948-8761-02A7D06424FB}"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426485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2B9F88A8-8DCD-4E9E-8FA7-98D2B7B9BC1F}"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197874-3E8D-4379-AF21-F3210146C2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006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C27F1A43-3931-4A63-B68A-1B1E4A91CD09}"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1837A9-70D2-4052-AC56-D6B80DD9E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9296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1ABE0799-8D1A-4BC8-8A8A-C15F8A80A45C}"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5CAA47-36AB-49D3-9F4C-A8A60DD60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387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937ABE64-99D3-4828-B8C2-5BAD82F1E323}"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EF8254-371C-491A-86EA-110AC9E0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447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DA12203A-C89B-4636-B01E-67E29692BE35}"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EA0782-E00C-4776-92D1-F01EFD9D9D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77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A1A579E9-05CA-4E05-81D1-94123582BEAF}"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514E0-10A7-46F1-9952-BAD2326A9C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111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F88576F5-A53F-4102-AD76-F03D670FED0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9DF8DE-F62E-43C1-8B3C-4DF248B8D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43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31969140-AEED-4365-9822-1D6B6F19365D}"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F4741-9946-4453-8117-DCB871E8B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64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5F52BB1D-F2E0-49EE-B9B4-CF74E78D2A8C}"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B3033E-E538-4F03-88DE-C3F3812BF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583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fld id="{EEEA5641-B83F-4930-A0AA-84B1FAED7318}" type="slidenum">
              <a:rPr lang="en-US">
                <a:solidFill>
                  <a:srgbClr val="000000"/>
                </a:solidFill>
              </a:rPr>
              <a:pPr>
                <a:defRPr/>
              </a:pPr>
              <a:t>‹#›</a:t>
            </a:fld>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EAB8A7-69D3-40EE-A910-B64AA37603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670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20B41-5C72-2948-8761-02A7D06424FB}"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1509865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CC092D44-1A28-4315-A85F-442DED3A3E48}"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CB224B-9096-4DC7-8075-B25E62D99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220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fld id="{3DB8FA32-CEB4-4B5D-96EC-F0F91BBC5DAB}" type="slidenum">
              <a:rPr lang="en-US">
                <a:solidFill>
                  <a:srgbClr val="000000"/>
                </a:solidFill>
              </a:rPr>
              <a:pPr>
                <a:defRPr/>
              </a:pPr>
              <a:t>‹#›</a:t>
            </a:fld>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BF941F-0808-4902-91FE-758024A3D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651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fld id="{CBB0A0F8-9C51-4EC7-84BD-7C9F02CF3429}" type="slidenum">
              <a:rPr lang="en-US" smtClean="0">
                <a:solidFill>
                  <a:srgbClr val="000000"/>
                </a:solidFill>
              </a:rPr>
              <a:pPr>
                <a:def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8BFBEB95-1CE1-4823-85CD-1A258BC9DD0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014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2B9F88A8-8DCD-4E9E-8FA7-98D2B7B9BC1F}"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197874-3E8D-4379-AF21-F3210146C2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684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C27F1A43-3931-4A63-B68A-1B1E4A91CD09}"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1837A9-70D2-4052-AC56-D6B80DD9E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090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1ABE0799-8D1A-4BC8-8A8A-C15F8A80A45C}"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5CAA47-36AB-49D3-9F4C-A8A60DD60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801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937ABE64-99D3-4828-B8C2-5BAD82F1E323}"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EF8254-371C-491A-86EA-110AC9E0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811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DA12203A-C89B-4636-B01E-67E29692BE35}"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EA0782-E00C-4776-92D1-F01EFD9D9D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915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440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504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B20B41-5C72-2948-8761-02A7D06424FB}" type="datetimeFigureOut">
              <a:rPr lang="en-US" smtClean="0"/>
              <a:t>4/23/2015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1717704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0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142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438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663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56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339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698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531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063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prstClr val="black">
                  <a:tint val="75000"/>
                </a:prstClr>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013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B20B41-5C72-2948-8761-02A7D06424FB}" type="datetimeFigureOut">
              <a:rPr lang="en-US" smtClean="0"/>
              <a:t>4/23/2015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3637160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A1A579E9-05CA-4E05-81D1-94123582BEAF}"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514E0-10A7-46F1-9952-BAD2326A9C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375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F88576F5-A53F-4102-AD76-F03D670FED0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9DF8DE-F62E-43C1-8B3C-4DF248B8D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673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31969140-AEED-4365-9822-1D6B6F19365D}"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F4741-9946-4453-8117-DCB871E8B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0477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5F52BB1D-F2E0-49EE-B9B4-CF74E78D2A8C}"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B3033E-E538-4F03-88DE-C3F3812BF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0417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fld id="{EEEA5641-B83F-4930-A0AA-84B1FAED7318}" type="slidenum">
              <a:rPr lang="en-US">
                <a:solidFill>
                  <a:srgbClr val="000000"/>
                </a:solidFill>
              </a:rPr>
              <a:pPr>
                <a:defRPr/>
              </a:pPr>
              <a:t>‹#›</a:t>
            </a:fld>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EAB8A7-69D3-40EE-A910-B64AA37603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736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CC092D44-1A28-4315-A85F-442DED3A3E48}"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CB224B-9096-4DC7-8075-B25E62D99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1160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fld id="{3DB8FA32-CEB4-4B5D-96EC-F0F91BBC5DAB}" type="slidenum">
              <a:rPr lang="en-US">
                <a:solidFill>
                  <a:srgbClr val="000000"/>
                </a:solidFill>
              </a:rPr>
              <a:pPr>
                <a:defRPr/>
              </a:pPr>
              <a:t>‹#›</a:t>
            </a:fld>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BF941F-0808-4902-91FE-758024A3D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544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fld id="{CBB0A0F8-9C51-4EC7-84BD-7C9F02CF3429}" type="slidenum">
              <a:rPr lang="en-US" smtClean="0">
                <a:solidFill>
                  <a:srgbClr val="000000"/>
                </a:solidFill>
              </a:rPr>
              <a:pPr>
                <a:def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8BFBEB95-1CE1-4823-85CD-1A258BC9DD0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2703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2B9F88A8-8DCD-4E9E-8FA7-98D2B7B9BC1F}"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197874-3E8D-4379-AF21-F3210146C2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254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C27F1A43-3931-4A63-B68A-1B1E4A91CD09}"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1837A9-70D2-4052-AC56-D6B80DD9E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31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B20B41-5C72-2948-8761-02A7D06424FB}" type="datetimeFigureOut">
              <a:rPr lang="en-US" smtClean="0"/>
              <a:t>4/23/2015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1917853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1ABE0799-8D1A-4BC8-8A8A-C15F8A80A45C}"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5CAA47-36AB-49D3-9F4C-A8A60DD60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77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937ABE64-99D3-4828-B8C2-5BAD82F1E323}"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EF8254-371C-491A-86EA-110AC9E0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35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DA12203A-C89B-4636-B01E-67E29692BE35}"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EA0782-E00C-4776-92D1-F01EFD9D9D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101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70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871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29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788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79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297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567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20B41-5C72-2948-8761-02A7D06424FB}" type="datetimeFigureOut">
              <a:rPr lang="en-US" smtClean="0"/>
              <a:t>4/23/2015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401544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664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374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774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359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971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367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722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973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754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28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B20B41-5C72-2948-8761-02A7D06424FB}" type="datetimeFigureOut">
              <a:rPr lang="en-US" smtClean="0"/>
              <a:t>4/23/2015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505816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431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11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731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537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587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prstClr val="black">
                  <a:tint val="75000"/>
                </a:prstClr>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2574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125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716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476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744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B20B41-5C72-2948-8761-02A7D06424FB}" type="datetimeFigureOut">
              <a:rPr lang="en-US" smtClean="0"/>
              <a:t>4/23/2015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78654-9838-644E-953D-411FCD9ECDEE}" type="slidenum">
              <a:rPr lang="en-US" smtClean="0"/>
              <a:t>‹#›</a:t>
            </a:fld>
            <a:endParaRPr lang="en-US"/>
          </a:p>
        </p:txBody>
      </p:sp>
    </p:spTree>
    <p:extLst>
      <p:ext uri="{BB962C8B-B14F-4D97-AF65-F5344CB8AC3E}">
        <p14:creationId xmlns:p14="http://schemas.microsoft.com/office/powerpoint/2010/main" val="3212024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115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687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468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250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856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6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D128D-90DB-6245-8810-6226F274985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03859B-1FDD-2E4C-A74F-7B6AB964F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486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prstClr val="black">
                  <a:tint val="75000"/>
                </a:prstClr>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1420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379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32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20B41-5C72-2948-8761-02A7D06424FB}" type="datetimeFigureOut">
              <a:rPr lang="en-US" smtClean="0"/>
              <a:t>4/23/2015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78654-9838-644E-953D-411FCD9ECDEE}" type="slidenum">
              <a:rPr lang="en-US" smtClean="0"/>
              <a:t>‹#›</a:t>
            </a:fld>
            <a:endParaRPr lang="en-US"/>
          </a:p>
        </p:txBody>
      </p:sp>
    </p:spTree>
    <p:extLst>
      <p:ext uri="{BB962C8B-B14F-4D97-AF65-F5344CB8AC3E}">
        <p14:creationId xmlns:p14="http://schemas.microsoft.com/office/powerpoint/2010/main" val="301926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30" tIns="45716" rIns="91430"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pPr defTabSz="457154"/>
            <a:fld id="{FD8D128D-90DB-6245-8810-6226F2749855}" type="datetimeFigureOut">
              <a:rPr lang="en-US" smtClean="0">
                <a:solidFill>
                  <a:prstClr val="black">
                    <a:tint val="75000"/>
                  </a:prstClr>
                </a:solidFill>
              </a:rPr>
              <a:pPr defTabSz="457154"/>
              <a:t>4/23/2015</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pPr defTabSz="457154"/>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457154"/>
            <a:fld id="{C103859B-1FDD-2E4C-A74F-7B6AB964F290}" type="slidenum">
              <a:rPr lang="en-US" smtClean="0">
                <a:solidFill>
                  <a:prstClr val="black">
                    <a:tint val="75000"/>
                  </a:prstClr>
                </a:solidFill>
              </a:rPr>
              <a:pPr defTabSz="457154"/>
              <a:t>‹#›</a:t>
            </a:fld>
            <a:endParaRPr lang="en-US">
              <a:solidFill>
                <a:prstClr val="black">
                  <a:tint val="75000"/>
                </a:prstClr>
              </a:solidFill>
            </a:endParaRPr>
          </a:p>
        </p:txBody>
      </p:sp>
    </p:spTree>
    <p:extLst>
      <p:ext uri="{BB962C8B-B14F-4D97-AF65-F5344CB8AC3E}">
        <p14:creationId xmlns:p14="http://schemas.microsoft.com/office/powerpoint/2010/main" val="84009377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7154"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5B79EE3-8856-4E7D-B3ED-E87AAE8F0254}" type="datetimeFigureOut">
              <a:rPr lang="en-US" smtClean="0">
                <a:solidFill>
                  <a:prstClr val="black">
                    <a:tint val="75000"/>
                  </a:prstClr>
                </a:solidFill>
              </a:rPr>
              <a:pPr defTabSz="914400"/>
              <a:t>4/23/2015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9F695BB-B599-41FF-97A9-A3602AFF451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58099437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latin typeface="WP TypographicSymbols" charset="0"/>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latin typeface="WP TypographicSymbols" charset="0"/>
              </a:defRPr>
            </a:lvl1pPr>
          </a:lstStyle>
          <a:p>
            <a:pPr defTabSz="914400" eaLnBrk="0" fontAlgn="base" hangingPunct="0">
              <a:spcBef>
                <a:spcPct val="0"/>
              </a:spcBef>
              <a:spcAft>
                <a:spcPct val="0"/>
              </a:spcAft>
              <a:defRPr/>
            </a:pPr>
            <a:fld id="{CBB0A0F8-9C51-4EC7-84BD-7C9F02CF3429}"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8BFBEB95-1CE1-4823-85CD-1A258BC9DD0E}"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75072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latin typeface="WP TypographicSymbols" charset="0"/>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latin typeface="WP TypographicSymbols" charset="0"/>
              </a:defRPr>
            </a:lvl1pPr>
          </a:lstStyle>
          <a:p>
            <a:pPr defTabSz="914400" eaLnBrk="0" fontAlgn="base" hangingPunct="0">
              <a:spcBef>
                <a:spcPct val="0"/>
              </a:spcBef>
              <a:spcAft>
                <a:spcPct val="0"/>
              </a:spcAft>
              <a:defRPr/>
            </a:pPr>
            <a:fld id="{CBB0A0F8-9C51-4EC7-84BD-7C9F02CF3429}"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8BFBEB95-1CE1-4823-85CD-1A258BC9DD0E}"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545229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427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latin typeface="WP TypographicSymbols" charset="0"/>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latin typeface="WP TypographicSymbols" charset="0"/>
              </a:defRPr>
            </a:lvl1pPr>
          </a:lstStyle>
          <a:p>
            <a:pPr defTabSz="914400" eaLnBrk="0" fontAlgn="base" hangingPunct="0">
              <a:spcBef>
                <a:spcPct val="0"/>
              </a:spcBef>
              <a:spcAft>
                <a:spcPct val="0"/>
              </a:spcAft>
              <a:defRPr/>
            </a:pPr>
            <a:fld id="{CBB0A0F8-9C51-4EC7-84BD-7C9F02CF3429}"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8BFBEB95-1CE1-4823-85CD-1A258BC9DD0E}"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2754877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2DD6F-D96A-064D-8A33-883972242BC5}"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39A3-F4F4-5D40-99DD-195BCB320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8200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30" tIns="45716" rIns="91430"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pPr defTabSz="457154"/>
            <a:fld id="{FD8D128D-90DB-6245-8810-6226F2749855}" type="datetimeFigureOut">
              <a:rPr lang="en-US" smtClean="0">
                <a:solidFill>
                  <a:prstClr val="black">
                    <a:tint val="75000"/>
                  </a:prstClr>
                </a:solidFill>
              </a:rPr>
              <a:pPr defTabSz="457154"/>
              <a:t>4/23/2015</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pPr defTabSz="457154"/>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457154"/>
            <a:fld id="{C103859B-1FDD-2E4C-A74F-7B6AB964F290}" type="slidenum">
              <a:rPr lang="en-US" smtClean="0">
                <a:solidFill>
                  <a:prstClr val="black">
                    <a:tint val="75000"/>
                  </a:prstClr>
                </a:solidFill>
              </a:rPr>
              <a:pPr defTabSz="457154"/>
              <a:t>‹#›</a:t>
            </a:fld>
            <a:endParaRPr lang="en-US">
              <a:solidFill>
                <a:prstClr val="black">
                  <a:tint val="75000"/>
                </a:prstClr>
              </a:solidFill>
            </a:endParaRPr>
          </a:p>
        </p:txBody>
      </p:sp>
    </p:spTree>
    <p:extLst>
      <p:ext uri="{BB962C8B-B14F-4D97-AF65-F5344CB8AC3E}">
        <p14:creationId xmlns:p14="http://schemas.microsoft.com/office/powerpoint/2010/main" val="192225378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7154"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30" tIns="45716" rIns="91430"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pPr defTabSz="457154"/>
            <a:fld id="{FD8D128D-90DB-6245-8810-6226F2749855}" type="datetimeFigureOut">
              <a:rPr lang="en-US" smtClean="0">
                <a:solidFill>
                  <a:prstClr val="black">
                    <a:tint val="75000"/>
                  </a:prstClr>
                </a:solidFill>
              </a:rPr>
              <a:pPr defTabSz="457154"/>
              <a:t>4/23/2015</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pPr defTabSz="457154"/>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457154"/>
            <a:fld id="{C103859B-1FDD-2E4C-A74F-7B6AB964F290}" type="slidenum">
              <a:rPr lang="en-US" smtClean="0">
                <a:solidFill>
                  <a:prstClr val="black">
                    <a:tint val="75000"/>
                  </a:prstClr>
                </a:solidFill>
              </a:rPr>
              <a:pPr defTabSz="457154"/>
              <a:t>‹#›</a:t>
            </a:fld>
            <a:endParaRPr lang="en-US">
              <a:solidFill>
                <a:prstClr val="black">
                  <a:tint val="75000"/>
                </a:prstClr>
              </a:solidFill>
            </a:endParaRPr>
          </a:p>
        </p:txBody>
      </p:sp>
    </p:spTree>
    <p:extLst>
      <p:ext uri="{BB962C8B-B14F-4D97-AF65-F5344CB8AC3E}">
        <p14:creationId xmlns:p14="http://schemas.microsoft.com/office/powerpoint/2010/main" val="100267198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7154"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DAE68-EEAC-4B4A-940A-B9DED8CAE599}" type="datetimeFigureOut">
              <a:rPr lang="en-US" smtClean="0">
                <a:solidFill>
                  <a:prstClr val="black">
                    <a:tint val="75000"/>
                  </a:prstClr>
                </a:solidFill>
              </a:rPr>
              <a:pPr/>
              <a:t>4/23/2015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6E543-B9AF-7241-9ED9-B21F84A032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68959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4.xml"/><Relationship Id="rId5" Type="http://schemas.openxmlformats.org/officeDocument/2006/relationships/image" Target="../media/image1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2.xml"/><Relationship Id="rId6" Type="http://schemas.openxmlformats.org/officeDocument/2006/relationships/image" Target="../media/image22.jpeg"/><Relationship Id="rId5" Type="http://schemas.microsoft.com/office/2007/relationships/hdphoto" Target="../media/hdphoto3.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microsoft.com/office/2007/relationships/hdphoto" Target="../media/hdphoto4.wdp"/><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16.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4.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emf"/><Relationship Id="rId7"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3.emf"/><Relationship Id="rId7"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23.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23.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2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38595"/>
            <a:ext cx="9144002" cy="6780810"/>
          </a:xfrm>
          <a:prstGeom prst="rect">
            <a:avLst/>
          </a:prstGeom>
        </p:spPr>
      </p:pic>
      <p:sp>
        <p:nvSpPr>
          <p:cNvPr id="5" name="TextBox 4"/>
          <p:cNvSpPr txBox="1"/>
          <p:nvPr/>
        </p:nvSpPr>
        <p:spPr>
          <a:xfrm>
            <a:off x="426720" y="362188"/>
            <a:ext cx="8148320" cy="1077218"/>
          </a:xfrm>
          <a:prstGeom prst="rect">
            <a:avLst/>
          </a:prstGeom>
          <a:noFill/>
        </p:spPr>
        <p:txBody>
          <a:bodyPr wrap="square" rtlCol="0">
            <a:spAutoFit/>
          </a:bodyPr>
          <a:lstStyle/>
          <a:p>
            <a:pPr algn="ctr"/>
            <a:r>
              <a:rPr lang="en-US" sz="3200" b="1" dirty="0" smtClean="0">
                <a:effectLst>
                  <a:glow rad="127000">
                    <a:schemeClr val="bg1">
                      <a:alpha val="40000"/>
                    </a:schemeClr>
                  </a:glow>
                </a:effectLst>
              </a:rPr>
              <a:t>Drivers and Consequences of Mangrove Expansion into Temperate Salt Marsh  </a:t>
            </a:r>
            <a:endParaRPr lang="en-US" sz="3200" b="1" dirty="0">
              <a:effectLst>
                <a:glow rad="127000">
                  <a:schemeClr val="bg1">
                    <a:alpha val="40000"/>
                  </a:schemeClr>
                </a:glow>
              </a:effectLst>
            </a:endParaRPr>
          </a:p>
        </p:txBody>
      </p:sp>
      <p:sp>
        <p:nvSpPr>
          <p:cNvPr id="8" name="Rectangle 7"/>
          <p:cNvSpPr/>
          <p:nvPr/>
        </p:nvSpPr>
        <p:spPr>
          <a:xfrm>
            <a:off x="426720" y="4064520"/>
            <a:ext cx="8412068" cy="2616101"/>
          </a:xfrm>
          <a:prstGeom prst="rect">
            <a:avLst/>
          </a:prstGeom>
        </p:spPr>
        <p:txBody>
          <a:bodyPr wrap="square">
            <a:spAutoFit/>
          </a:bodyPr>
          <a:lstStyle/>
          <a:p>
            <a:pPr marL="461963" indent="-461963">
              <a:spcAft>
                <a:spcPts val="1200"/>
              </a:spcAft>
              <a:defRPr/>
            </a:pPr>
            <a:r>
              <a:rPr lang="en-US" sz="2400" b="1" dirty="0" err="1" smtClean="0">
                <a:solidFill>
                  <a:schemeClr val="bg1"/>
                </a:solidFill>
                <a:effectLst>
                  <a:glow rad="50800">
                    <a:schemeClr val="tx1"/>
                  </a:glow>
                </a:effectLst>
                <a:latin typeface="Calibri" panose="020F0502020204030204" pitchFamily="34" charset="0"/>
              </a:rPr>
              <a:t>Ilka</a:t>
            </a:r>
            <a:r>
              <a:rPr lang="en-US" sz="2400" b="1" dirty="0" smtClean="0">
                <a:solidFill>
                  <a:schemeClr val="bg1"/>
                </a:solidFill>
                <a:effectLst>
                  <a:glow rad="50800">
                    <a:schemeClr val="tx1"/>
                  </a:glow>
                </a:effectLst>
                <a:latin typeface="Calibri" panose="020F0502020204030204" pitchFamily="34" charset="0"/>
              </a:rPr>
              <a:t> C. Feller, </a:t>
            </a:r>
            <a:r>
              <a:rPr lang="en-US" sz="2400" b="1" dirty="0">
                <a:solidFill>
                  <a:schemeClr val="bg1"/>
                </a:solidFill>
                <a:effectLst>
                  <a:glow rad="50800">
                    <a:schemeClr val="tx1"/>
                  </a:glow>
                </a:effectLst>
                <a:latin typeface="Calibri" panose="020F0502020204030204" pitchFamily="34" charset="0"/>
              </a:rPr>
              <a:t>Richard </a:t>
            </a:r>
            <a:r>
              <a:rPr lang="en-US" sz="2400" b="1" dirty="0" smtClean="0">
                <a:solidFill>
                  <a:schemeClr val="bg1"/>
                </a:solidFill>
                <a:effectLst>
                  <a:glow rad="50800">
                    <a:schemeClr val="tx1"/>
                  </a:glow>
                </a:effectLst>
                <a:latin typeface="Calibri" panose="020F0502020204030204" pitchFamily="34" charset="0"/>
              </a:rPr>
              <a:t>Osman, </a:t>
            </a:r>
            <a:r>
              <a:rPr lang="en-US" sz="2400" b="1" dirty="0">
                <a:solidFill>
                  <a:schemeClr val="bg1"/>
                </a:solidFill>
                <a:effectLst>
                  <a:glow rad="50800">
                    <a:schemeClr val="tx1"/>
                  </a:glow>
                </a:effectLst>
                <a:latin typeface="Calibri" panose="020F0502020204030204" pitchFamily="34" charset="0"/>
              </a:rPr>
              <a:t>John </a:t>
            </a:r>
            <a:r>
              <a:rPr lang="en-US" sz="2400" b="1" dirty="0" smtClean="0">
                <a:solidFill>
                  <a:schemeClr val="bg1"/>
                </a:solidFill>
                <a:effectLst>
                  <a:glow rad="50800">
                    <a:schemeClr val="tx1"/>
                  </a:glow>
                </a:effectLst>
                <a:latin typeface="Calibri" panose="020F0502020204030204" pitchFamily="34" charset="0"/>
              </a:rPr>
              <a:t>Parker, </a:t>
            </a:r>
            <a:r>
              <a:rPr lang="en-US" sz="2400" b="1" dirty="0">
                <a:solidFill>
                  <a:schemeClr val="bg1"/>
                </a:solidFill>
                <a:effectLst>
                  <a:glow rad="50800">
                    <a:schemeClr val="tx1"/>
                  </a:glow>
                </a:effectLst>
                <a:latin typeface="Calibri" panose="020F0502020204030204" pitchFamily="34" charset="0"/>
              </a:rPr>
              <a:t>Wilfrid </a:t>
            </a:r>
            <a:r>
              <a:rPr lang="en-US" sz="2400" b="1" dirty="0" smtClean="0">
                <a:solidFill>
                  <a:schemeClr val="bg1"/>
                </a:solidFill>
                <a:effectLst>
                  <a:glow rad="50800">
                    <a:schemeClr val="tx1"/>
                  </a:glow>
                </a:effectLst>
                <a:latin typeface="Calibri" panose="020F0502020204030204" pitchFamily="34" charset="0"/>
              </a:rPr>
              <a:t>Rodriguez, </a:t>
            </a:r>
            <a:r>
              <a:rPr lang="en-US" sz="2400" b="1" dirty="0">
                <a:solidFill>
                  <a:schemeClr val="bg1"/>
                </a:solidFill>
                <a:effectLst>
                  <a:glow rad="50800">
                    <a:schemeClr val="tx1"/>
                  </a:glow>
                </a:effectLst>
                <a:latin typeface="Calibri" panose="020F0502020204030204" pitchFamily="34" charset="0"/>
              </a:rPr>
              <a:t>Emily </a:t>
            </a:r>
            <a:r>
              <a:rPr lang="en-US" sz="2400" b="1" dirty="0" err="1">
                <a:solidFill>
                  <a:schemeClr val="bg1"/>
                </a:solidFill>
                <a:effectLst>
                  <a:glow rad="50800">
                    <a:schemeClr val="tx1"/>
                  </a:glow>
                </a:effectLst>
                <a:latin typeface="Calibri" panose="020F0502020204030204" pitchFamily="34" charset="0"/>
              </a:rPr>
              <a:t>Dangremond</a:t>
            </a:r>
            <a:r>
              <a:rPr lang="en-US" sz="2400" b="1" dirty="0">
                <a:solidFill>
                  <a:schemeClr val="bg1"/>
                </a:solidFill>
                <a:effectLst>
                  <a:glow rad="50800">
                    <a:schemeClr val="tx1"/>
                  </a:glow>
                </a:effectLst>
                <a:latin typeface="Calibri" panose="020F0502020204030204" pitchFamily="34" charset="0"/>
              </a:rPr>
              <a:t>, Susan </a:t>
            </a:r>
            <a:r>
              <a:rPr lang="en-US" sz="2400" b="1" dirty="0" smtClean="0">
                <a:solidFill>
                  <a:schemeClr val="bg1"/>
                </a:solidFill>
                <a:effectLst>
                  <a:glow rad="50800">
                    <a:schemeClr val="tx1"/>
                  </a:glow>
                </a:effectLst>
                <a:latin typeface="Calibri" panose="020F0502020204030204" pitchFamily="34" charset="0"/>
              </a:rPr>
              <a:t>Cook-Patton (Smithsonian Environmental Research Center)</a:t>
            </a:r>
          </a:p>
          <a:p>
            <a:pPr marL="461963" indent="-461963">
              <a:spcAft>
                <a:spcPts val="1200"/>
              </a:spcAft>
              <a:defRPr/>
            </a:pPr>
            <a:r>
              <a:rPr lang="en-US" sz="2400" b="1" dirty="0" smtClean="0">
                <a:solidFill>
                  <a:schemeClr val="bg1"/>
                </a:solidFill>
                <a:effectLst>
                  <a:glow rad="50800">
                    <a:schemeClr val="tx1"/>
                  </a:glow>
                </a:effectLst>
                <a:latin typeface="Calibri" panose="020F0502020204030204" pitchFamily="34" charset="0"/>
              </a:rPr>
              <a:t>Kyle Cavanaugh (UCLA) and Jim </a:t>
            </a:r>
            <a:r>
              <a:rPr lang="en-US" sz="2400" b="1" dirty="0" err="1" smtClean="0">
                <a:solidFill>
                  <a:schemeClr val="bg1"/>
                </a:solidFill>
                <a:effectLst>
                  <a:glow rad="50800">
                    <a:schemeClr val="tx1"/>
                  </a:glow>
                </a:effectLst>
                <a:latin typeface="Calibri" panose="020F0502020204030204" pitchFamily="34" charset="0"/>
              </a:rPr>
              <a:t>Kellner</a:t>
            </a:r>
            <a:r>
              <a:rPr lang="en-US" sz="2400" b="1" dirty="0" smtClean="0">
                <a:solidFill>
                  <a:schemeClr val="bg1"/>
                </a:solidFill>
                <a:effectLst>
                  <a:glow rad="50800">
                    <a:schemeClr val="tx1"/>
                  </a:glow>
                </a:effectLst>
                <a:latin typeface="Calibri" panose="020F0502020204030204" pitchFamily="34" charset="0"/>
              </a:rPr>
              <a:t> (Brown)</a:t>
            </a:r>
          </a:p>
          <a:p>
            <a:pPr marL="461963" indent="-461963">
              <a:spcAft>
                <a:spcPts val="1200"/>
              </a:spcAft>
              <a:defRPr/>
            </a:pPr>
            <a:r>
              <a:rPr lang="en-US" sz="2400" b="1" u="sng" dirty="0" smtClean="0">
                <a:solidFill>
                  <a:schemeClr val="bg1"/>
                </a:solidFill>
                <a:effectLst>
                  <a:glow rad="50800">
                    <a:schemeClr val="tx1"/>
                  </a:glow>
                </a:effectLst>
                <a:latin typeface="Calibri" panose="020F0502020204030204" pitchFamily="34" charset="0"/>
              </a:rPr>
              <a:t>Daniel Gruner</a:t>
            </a:r>
            <a:r>
              <a:rPr lang="en-US" sz="2400" b="1" dirty="0" smtClean="0">
                <a:solidFill>
                  <a:schemeClr val="bg1"/>
                </a:solidFill>
                <a:effectLst>
                  <a:glow rad="50800">
                    <a:schemeClr val="tx1"/>
                  </a:glow>
                </a:effectLst>
                <a:latin typeface="Calibri" panose="020F0502020204030204" pitchFamily="34" charset="0"/>
              </a:rPr>
              <a:t>, Alex Forde, Cora Johnston, </a:t>
            </a:r>
            <a:r>
              <a:rPr lang="en-US" sz="2400" b="1" dirty="0" err="1" smtClean="0">
                <a:solidFill>
                  <a:schemeClr val="bg1"/>
                </a:solidFill>
                <a:effectLst>
                  <a:glow rad="50800">
                    <a:schemeClr val="tx1"/>
                  </a:glow>
                </a:effectLst>
                <a:latin typeface="Calibri" panose="020F0502020204030204" pitchFamily="34" charset="0"/>
              </a:rPr>
              <a:t>Mayda</a:t>
            </a:r>
            <a:r>
              <a:rPr lang="en-US" sz="2400" b="1" dirty="0" smtClean="0">
                <a:solidFill>
                  <a:schemeClr val="bg1"/>
                </a:solidFill>
                <a:effectLst>
                  <a:glow rad="50800">
                    <a:schemeClr val="tx1"/>
                  </a:glow>
                </a:effectLst>
                <a:latin typeface="Calibri" panose="020F0502020204030204" pitchFamily="34" charset="0"/>
              </a:rPr>
              <a:t> Nathan (University of Maryland College Park)</a:t>
            </a:r>
          </a:p>
        </p:txBody>
      </p:sp>
    </p:spTree>
    <p:extLst>
      <p:ext uri="{BB962C8B-B14F-4D97-AF65-F5344CB8AC3E}">
        <p14:creationId xmlns:p14="http://schemas.microsoft.com/office/powerpoint/2010/main" val="1689939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Figure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8287" y="971903"/>
            <a:ext cx="3298500" cy="3233698"/>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287" y="3906391"/>
            <a:ext cx="3346846" cy="2883262"/>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26602" y="568171"/>
            <a:ext cx="3817398" cy="6285390"/>
          </a:xfrm>
          <a:prstGeom prst="rect">
            <a:avLst/>
          </a:prstGeom>
        </p:spPr>
      </p:pic>
      <p:sp>
        <p:nvSpPr>
          <p:cNvPr id="7" name="TextBox 6"/>
          <p:cNvSpPr txBox="1"/>
          <p:nvPr/>
        </p:nvSpPr>
        <p:spPr>
          <a:xfrm>
            <a:off x="0" y="0"/>
            <a:ext cx="9144000" cy="523220"/>
          </a:xfrm>
          <a:prstGeom prst="rect">
            <a:avLst/>
          </a:prstGeom>
          <a:solidFill>
            <a:schemeClr val="bg1"/>
          </a:solidFill>
        </p:spPr>
        <p:txBody>
          <a:bodyPr wrap="square" rtlCol="0">
            <a:spAutoFit/>
          </a:bodyPr>
          <a:lstStyle/>
          <a:p>
            <a:pPr algn="ctr" defTabSz="914400"/>
            <a:r>
              <a:rPr lang="en-US" sz="2800" b="1" dirty="0" smtClean="0">
                <a:solidFill>
                  <a:srgbClr val="002060"/>
                </a:solidFill>
              </a:rPr>
              <a:t>Mangrove area expanded within the ecotone, 1984-2011</a:t>
            </a:r>
          </a:p>
        </p:txBody>
      </p:sp>
      <p:sp>
        <p:nvSpPr>
          <p:cNvPr id="5" name="TextBox 4"/>
          <p:cNvSpPr txBox="1"/>
          <p:nvPr/>
        </p:nvSpPr>
        <p:spPr>
          <a:xfrm>
            <a:off x="232621" y="448683"/>
            <a:ext cx="2808333" cy="369332"/>
          </a:xfrm>
          <a:prstGeom prst="rect">
            <a:avLst/>
          </a:prstGeom>
          <a:noFill/>
        </p:spPr>
        <p:txBody>
          <a:bodyPr wrap="none" rtlCol="0">
            <a:spAutoFit/>
          </a:bodyPr>
          <a:lstStyle/>
          <a:p>
            <a:pPr defTabSz="914400"/>
            <a:r>
              <a:rPr lang="en-US" dirty="0" smtClean="0">
                <a:solidFill>
                  <a:srgbClr val="0070C0"/>
                </a:solidFill>
              </a:rPr>
              <a:t>Cavanaugh et al. 2014 </a:t>
            </a:r>
            <a:r>
              <a:rPr lang="en-US" i="1" dirty="0" smtClean="0">
                <a:solidFill>
                  <a:srgbClr val="0070C0"/>
                </a:solidFill>
              </a:rPr>
              <a:t>PNAS</a:t>
            </a:r>
            <a:endParaRPr lang="en-US" dirty="0">
              <a:solidFill>
                <a:srgbClr val="0070C0"/>
              </a:solidFill>
            </a:endParaRPr>
          </a:p>
        </p:txBody>
      </p:sp>
    </p:spTree>
    <p:extLst>
      <p:ext uri="{BB962C8B-B14F-4D97-AF65-F5344CB8AC3E}">
        <p14:creationId xmlns:p14="http://schemas.microsoft.com/office/powerpoint/2010/main" val="2089433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2561" y="21122"/>
            <a:ext cx="8818880" cy="954107"/>
          </a:xfrm>
          <a:prstGeom prst="rect">
            <a:avLst/>
          </a:prstGeom>
          <a:noFill/>
        </p:spPr>
        <p:txBody>
          <a:bodyPr wrap="square" rtlCol="0">
            <a:spAutoFit/>
          </a:bodyPr>
          <a:lstStyle/>
          <a:p>
            <a:pPr algn="ctr"/>
            <a:r>
              <a:rPr lang="en-US" sz="2800" dirty="0" smtClean="0">
                <a:solidFill>
                  <a:srgbClr val="002060"/>
                </a:solidFill>
              </a:rPr>
              <a:t>Lab experiments: mangroves have species-specific threshold responses to freezing temperatures</a:t>
            </a:r>
            <a:endParaRPr lang="en-US" sz="2800" dirty="0">
              <a:solidFill>
                <a:srgbClr val="002060"/>
              </a:solidFill>
            </a:endParaRPr>
          </a:p>
        </p:txBody>
      </p:sp>
      <p:sp>
        <p:nvSpPr>
          <p:cNvPr id="15" name="TextBox 14"/>
          <p:cNvSpPr txBox="1"/>
          <p:nvPr/>
        </p:nvSpPr>
        <p:spPr>
          <a:xfrm>
            <a:off x="5284153" y="1837723"/>
            <a:ext cx="3697288" cy="2400657"/>
          </a:xfrm>
          <a:prstGeom prst="rect">
            <a:avLst/>
          </a:prstGeom>
          <a:noFill/>
        </p:spPr>
        <p:txBody>
          <a:bodyPr wrap="square" rtlCol="0">
            <a:spAutoFit/>
          </a:bodyPr>
          <a:lstStyle/>
          <a:p>
            <a:r>
              <a:rPr lang="en-US" sz="2000" dirty="0" smtClean="0"/>
              <a:t>Black mangroves (</a:t>
            </a:r>
            <a:r>
              <a:rPr lang="en-US" sz="2000" i="1" dirty="0" smtClean="0"/>
              <a:t>A. </a:t>
            </a:r>
            <a:r>
              <a:rPr lang="en-US" sz="2000" i="1" dirty="0" err="1" smtClean="0"/>
              <a:t>germinans</a:t>
            </a:r>
            <a:r>
              <a:rPr lang="en-US" sz="2000" dirty="0" smtClean="0"/>
              <a:t>)</a:t>
            </a:r>
          </a:p>
          <a:p>
            <a:pPr>
              <a:spcAft>
                <a:spcPts val="1800"/>
              </a:spcAft>
            </a:pPr>
            <a:r>
              <a:rPr lang="en-US" sz="2000" dirty="0" smtClean="0"/>
              <a:t>29.92</a:t>
            </a:r>
            <a:r>
              <a:rPr lang="en-US" sz="2000" dirty="0"/>
              <a:t>° N, 81.31° </a:t>
            </a:r>
            <a:r>
              <a:rPr lang="en-US" sz="2000" dirty="0" smtClean="0"/>
              <a:t>W</a:t>
            </a:r>
          </a:p>
          <a:p>
            <a:r>
              <a:rPr lang="en-US" sz="2000" dirty="0" smtClean="0"/>
              <a:t>Red mangroves (</a:t>
            </a:r>
            <a:r>
              <a:rPr lang="en-US" sz="2000" i="1" dirty="0" smtClean="0"/>
              <a:t>R. mangle</a:t>
            </a:r>
            <a:r>
              <a:rPr lang="en-US" sz="2000" dirty="0" smtClean="0"/>
              <a:t>) </a:t>
            </a:r>
          </a:p>
          <a:p>
            <a:pPr>
              <a:spcAft>
                <a:spcPts val="1800"/>
              </a:spcAft>
            </a:pPr>
            <a:r>
              <a:rPr lang="en-US" sz="2000" dirty="0" smtClean="0"/>
              <a:t>29.73</a:t>
            </a:r>
            <a:r>
              <a:rPr lang="en-US" sz="2000" dirty="0"/>
              <a:t>° N, 81.24° W </a:t>
            </a:r>
            <a:endParaRPr lang="en-US" sz="2000" dirty="0" smtClean="0"/>
          </a:p>
          <a:p>
            <a:r>
              <a:rPr lang="en-US" sz="2000" dirty="0" smtClean="0"/>
              <a:t>White mangroves (</a:t>
            </a:r>
            <a:r>
              <a:rPr lang="en-US" sz="2000" i="1" dirty="0" smtClean="0"/>
              <a:t>L. </a:t>
            </a:r>
            <a:r>
              <a:rPr lang="en-US" sz="2000" i="1" dirty="0" err="1" smtClean="0"/>
              <a:t>racemosa</a:t>
            </a:r>
            <a:r>
              <a:rPr lang="en-US" sz="2000" dirty="0" smtClean="0"/>
              <a:t>)</a:t>
            </a:r>
            <a:endParaRPr lang="en-US" sz="2000" dirty="0"/>
          </a:p>
          <a:p>
            <a:pPr>
              <a:spcAft>
                <a:spcPts val="1200"/>
              </a:spcAft>
            </a:pPr>
            <a:r>
              <a:rPr lang="en-US" sz="2000" dirty="0" smtClean="0"/>
              <a:t>29.66</a:t>
            </a:r>
            <a:r>
              <a:rPr lang="en-US" sz="2000" dirty="0"/>
              <a:t>° N, 81.22° </a:t>
            </a:r>
            <a:r>
              <a:rPr lang="en-US" sz="2000" dirty="0" smtClean="0"/>
              <a:t>W</a:t>
            </a:r>
          </a:p>
        </p:txBody>
      </p:sp>
      <p:grpSp>
        <p:nvGrpSpPr>
          <p:cNvPr id="2" name="Group 1"/>
          <p:cNvGrpSpPr>
            <a:grpSpLocks noChangeAspect="1"/>
          </p:cNvGrpSpPr>
          <p:nvPr/>
        </p:nvGrpSpPr>
        <p:grpSpPr>
          <a:xfrm>
            <a:off x="256677" y="1936341"/>
            <a:ext cx="4810811" cy="3566160"/>
            <a:chOff x="239547" y="1847066"/>
            <a:chExt cx="4438004" cy="3289805"/>
          </a:xfrm>
        </p:grpSpPr>
        <p:pic>
          <p:nvPicPr>
            <p:cNvPr id="12" name="Picture 11" descr="cavanaugh_etal_figure1.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0866" y="1847066"/>
              <a:ext cx="3838106" cy="3289805"/>
            </a:xfrm>
            <a:prstGeom prst="rect">
              <a:avLst/>
            </a:prstGeom>
          </p:spPr>
        </p:pic>
        <p:pic>
          <p:nvPicPr>
            <p:cNvPr id="13" name="Picture 12" descr="IMG_665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45456" y="2965192"/>
              <a:ext cx="2561324" cy="591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p:cNvCxnSpPr/>
            <p:nvPr/>
          </p:nvCxnSpPr>
          <p:spPr>
            <a:xfrm>
              <a:off x="3336342" y="2292278"/>
              <a:ext cx="25829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605406" y="2121492"/>
              <a:ext cx="1072145" cy="276999"/>
            </a:xfrm>
            <a:prstGeom prst="rect">
              <a:avLst/>
            </a:prstGeom>
            <a:noFill/>
          </p:spPr>
          <p:txBody>
            <a:bodyPr wrap="none" rtlCol="0">
              <a:spAutoFit/>
            </a:bodyPr>
            <a:lstStyle/>
            <a:p>
              <a:r>
                <a:rPr lang="en-US" sz="1200" i="1" dirty="0" smtClean="0">
                  <a:latin typeface="Times New Roman"/>
                  <a:cs typeface="Times New Roman"/>
                </a:rPr>
                <a:t>A. </a:t>
              </a:r>
              <a:r>
                <a:rPr lang="en-US" sz="1200" i="1" dirty="0" err="1" smtClean="0">
                  <a:latin typeface="Times New Roman"/>
                  <a:cs typeface="Times New Roman"/>
                </a:rPr>
                <a:t>germinans</a:t>
              </a:r>
              <a:endParaRPr lang="en-US" sz="1200" i="1" dirty="0">
                <a:latin typeface="Times New Roman"/>
                <a:cs typeface="Times New Roman"/>
              </a:endParaRPr>
            </a:p>
          </p:txBody>
        </p:sp>
        <p:cxnSp>
          <p:nvCxnSpPr>
            <p:cNvPr id="20" name="Straight Connector 19"/>
            <p:cNvCxnSpPr/>
            <p:nvPr/>
          </p:nvCxnSpPr>
          <p:spPr>
            <a:xfrm>
              <a:off x="3336342" y="2488054"/>
              <a:ext cx="258297"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605406" y="2317268"/>
              <a:ext cx="861000" cy="276999"/>
            </a:xfrm>
            <a:prstGeom prst="rect">
              <a:avLst/>
            </a:prstGeom>
            <a:noFill/>
          </p:spPr>
          <p:txBody>
            <a:bodyPr wrap="none" rtlCol="0">
              <a:spAutoFit/>
            </a:bodyPr>
            <a:lstStyle/>
            <a:p>
              <a:r>
                <a:rPr lang="en-US" sz="1200" i="1" dirty="0">
                  <a:solidFill>
                    <a:srgbClr val="FF0000"/>
                  </a:solidFill>
                  <a:latin typeface="Times New Roman"/>
                  <a:cs typeface="Times New Roman"/>
                </a:rPr>
                <a:t>R</a:t>
              </a:r>
              <a:r>
                <a:rPr lang="en-US" sz="1200" i="1" dirty="0" smtClean="0">
                  <a:solidFill>
                    <a:srgbClr val="FF0000"/>
                  </a:solidFill>
                  <a:latin typeface="Times New Roman"/>
                  <a:cs typeface="Times New Roman"/>
                </a:rPr>
                <a:t>. mangle</a:t>
              </a:r>
              <a:endParaRPr lang="en-US" sz="1200" i="1" dirty="0">
                <a:solidFill>
                  <a:srgbClr val="FF0000"/>
                </a:solidFill>
                <a:latin typeface="Times New Roman"/>
                <a:cs typeface="Times New Roman"/>
              </a:endParaRPr>
            </a:p>
          </p:txBody>
        </p:sp>
        <p:cxnSp>
          <p:nvCxnSpPr>
            <p:cNvPr id="22" name="Straight Connector 21"/>
            <p:cNvCxnSpPr/>
            <p:nvPr/>
          </p:nvCxnSpPr>
          <p:spPr>
            <a:xfrm>
              <a:off x="3336342" y="2705026"/>
              <a:ext cx="25829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605406" y="2534240"/>
              <a:ext cx="997906" cy="276999"/>
            </a:xfrm>
            <a:prstGeom prst="rect">
              <a:avLst/>
            </a:prstGeom>
            <a:noFill/>
          </p:spPr>
          <p:txBody>
            <a:bodyPr wrap="none" rtlCol="0">
              <a:spAutoFit/>
            </a:bodyPr>
            <a:lstStyle/>
            <a:p>
              <a:r>
                <a:rPr lang="en-US" sz="1200" i="1" dirty="0">
                  <a:solidFill>
                    <a:srgbClr val="0000FF"/>
                  </a:solidFill>
                  <a:latin typeface="Times New Roman"/>
                  <a:cs typeface="Times New Roman"/>
                </a:rPr>
                <a:t>L</a:t>
              </a:r>
              <a:r>
                <a:rPr lang="en-US" sz="1200" i="1" dirty="0" smtClean="0">
                  <a:solidFill>
                    <a:srgbClr val="0000FF"/>
                  </a:solidFill>
                  <a:latin typeface="Times New Roman"/>
                  <a:cs typeface="Times New Roman"/>
                </a:rPr>
                <a:t>. </a:t>
              </a:r>
              <a:r>
                <a:rPr lang="en-US" sz="1200" i="1" dirty="0" err="1" smtClean="0">
                  <a:solidFill>
                    <a:srgbClr val="0000FF"/>
                  </a:solidFill>
                  <a:latin typeface="Times New Roman"/>
                  <a:cs typeface="Times New Roman"/>
                </a:rPr>
                <a:t>racemosa</a:t>
              </a:r>
              <a:endParaRPr lang="en-US" sz="1200" i="1" dirty="0">
                <a:solidFill>
                  <a:srgbClr val="0000FF"/>
                </a:solidFill>
                <a:latin typeface="Times New Roman"/>
                <a:cs typeface="Times New Roman"/>
              </a:endParaRPr>
            </a:p>
          </p:txBody>
        </p:sp>
      </p:grpSp>
      <p:sp>
        <p:nvSpPr>
          <p:cNvPr id="24" name="TextBox 23"/>
          <p:cNvSpPr txBox="1"/>
          <p:nvPr/>
        </p:nvSpPr>
        <p:spPr>
          <a:xfrm>
            <a:off x="142084" y="6441664"/>
            <a:ext cx="4006412" cy="311141"/>
          </a:xfrm>
          <a:prstGeom prst="rect">
            <a:avLst/>
          </a:prstGeom>
          <a:noFill/>
        </p:spPr>
        <p:txBody>
          <a:bodyPr wrap="none" lIns="64291" tIns="32146" rIns="64291" bIns="32146" rtlCol="0">
            <a:spAutoFit/>
          </a:bodyPr>
          <a:lstStyle/>
          <a:p>
            <a:r>
              <a:rPr lang="en-US" sz="1600" dirty="0">
                <a:solidFill>
                  <a:srgbClr val="0070C0"/>
                </a:solidFill>
              </a:rPr>
              <a:t>Cavanaugh et al. </a:t>
            </a:r>
            <a:r>
              <a:rPr lang="en-US" sz="1600" dirty="0" smtClean="0">
                <a:solidFill>
                  <a:srgbClr val="0070C0"/>
                </a:solidFill>
              </a:rPr>
              <a:t>(2015) </a:t>
            </a:r>
            <a:r>
              <a:rPr lang="en-US" sz="1600" i="1" dirty="0" smtClean="0">
                <a:solidFill>
                  <a:srgbClr val="0070C0"/>
                </a:solidFill>
              </a:rPr>
              <a:t>Global Change Biology</a:t>
            </a:r>
            <a:endParaRPr lang="en-US" sz="1600" i="1" dirty="0">
              <a:solidFill>
                <a:srgbClr val="0070C0"/>
              </a:solidFill>
            </a:endParaRPr>
          </a:p>
        </p:txBody>
      </p:sp>
      <p:sp>
        <p:nvSpPr>
          <p:cNvPr id="3" name="Rectangle 2"/>
          <p:cNvSpPr/>
          <p:nvPr/>
        </p:nvSpPr>
        <p:spPr>
          <a:xfrm>
            <a:off x="256676" y="1130457"/>
            <a:ext cx="8602215" cy="400110"/>
          </a:xfrm>
          <a:prstGeom prst="rect">
            <a:avLst/>
          </a:prstGeom>
        </p:spPr>
        <p:txBody>
          <a:bodyPr wrap="square">
            <a:spAutoFit/>
          </a:bodyPr>
          <a:lstStyle/>
          <a:p>
            <a:r>
              <a:rPr lang="en-US" sz="2000" b="1" i="1" dirty="0" err="1" smtClean="0"/>
              <a:t>Photoinactivation</a:t>
            </a:r>
            <a:r>
              <a:rPr lang="en-US" sz="2000" i="1" dirty="0" smtClean="0"/>
              <a:t>: change </a:t>
            </a:r>
            <a:r>
              <a:rPr lang="en-US" sz="2000" i="1" dirty="0"/>
              <a:t>in chlorophyll fluorescence yield (Y) </a:t>
            </a:r>
            <a:r>
              <a:rPr lang="en-US" sz="2000" i="1" dirty="0" smtClean="0"/>
              <a:t>after </a:t>
            </a:r>
            <a:r>
              <a:rPr lang="en-US" sz="2000" i="1" dirty="0"/>
              <a:t>freeze </a:t>
            </a:r>
            <a:r>
              <a:rPr lang="en-US" sz="2000" i="1" dirty="0" smtClean="0"/>
              <a:t>event</a:t>
            </a:r>
            <a:endParaRPr lang="en-US" sz="2000" i="1" dirty="0"/>
          </a:p>
        </p:txBody>
      </p:sp>
    </p:spTree>
    <p:extLst>
      <p:ext uri="{BB962C8B-B14F-4D97-AF65-F5344CB8AC3E}">
        <p14:creationId xmlns:p14="http://schemas.microsoft.com/office/powerpoint/2010/main" val="2950648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2561" y="21122"/>
            <a:ext cx="8818880" cy="954107"/>
          </a:xfrm>
          <a:prstGeom prst="rect">
            <a:avLst/>
          </a:prstGeom>
          <a:noFill/>
        </p:spPr>
        <p:txBody>
          <a:bodyPr wrap="square" rtlCol="0">
            <a:spAutoFit/>
          </a:bodyPr>
          <a:lstStyle/>
          <a:p>
            <a:pPr algn="ctr"/>
            <a:r>
              <a:rPr lang="en-US" sz="2800" dirty="0" smtClean="0">
                <a:solidFill>
                  <a:srgbClr val="002060"/>
                </a:solidFill>
              </a:rPr>
              <a:t>Lab experiments: mangroves have species-specific threshold responses to freezing temperatures</a:t>
            </a:r>
            <a:endParaRPr lang="en-US" sz="2800" dirty="0">
              <a:solidFill>
                <a:srgbClr val="002060"/>
              </a:solidFill>
            </a:endParaRPr>
          </a:p>
        </p:txBody>
      </p:sp>
      <p:grpSp>
        <p:nvGrpSpPr>
          <p:cNvPr id="2" name="Group 1"/>
          <p:cNvGrpSpPr>
            <a:grpSpLocks noChangeAspect="1"/>
          </p:cNvGrpSpPr>
          <p:nvPr/>
        </p:nvGrpSpPr>
        <p:grpSpPr>
          <a:xfrm>
            <a:off x="256677" y="1936341"/>
            <a:ext cx="4810811" cy="3566160"/>
            <a:chOff x="239547" y="1847066"/>
            <a:chExt cx="4438004" cy="3289805"/>
          </a:xfrm>
        </p:grpSpPr>
        <p:pic>
          <p:nvPicPr>
            <p:cNvPr id="12" name="Picture 11" descr="cavanaugh_etal_figure1.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0866" y="1847066"/>
              <a:ext cx="3838106" cy="3289805"/>
            </a:xfrm>
            <a:prstGeom prst="rect">
              <a:avLst/>
            </a:prstGeom>
          </p:spPr>
        </p:pic>
        <p:pic>
          <p:nvPicPr>
            <p:cNvPr id="13" name="Picture 12" descr="IMG_665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45456" y="2965192"/>
              <a:ext cx="2561324" cy="591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p:cNvCxnSpPr/>
            <p:nvPr/>
          </p:nvCxnSpPr>
          <p:spPr>
            <a:xfrm>
              <a:off x="3336342" y="2292278"/>
              <a:ext cx="25829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605406" y="2121492"/>
              <a:ext cx="1072145" cy="276999"/>
            </a:xfrm>
            <a:prstGeom prst="rect">
              <a:avLst/>
            </a:prstGeom>
            <a:noFill/>
          </p:spPr>
          <p:txBody>
            <a:bodyPr wrap="none" rtlCol="0">
              <a:spAutoFit/>
            </a:bodyPr>
            <a:lstStyle/>
            <a:p>
              <a:r>
                <a:rPr lang="en-US" sz="1200" i="1" dirty="0" smtClean="0">
                  <a:latin typeface="Times New Roman"/>
                  <a:cs typeface="Times New Roman"/>
                </a:rPr>
                <a:t>A. </a:t>
              </a:r>
              <a:r>
                <a:rPr lang="en-US" sz="1200" i="1" dirty="0" err="1" smtClean="0">
                  <a:latin typeface="Times New Roman"/>
                  <a:cs typeface="Times New Roman"/>
                </a:rPr>
                <a:t>germinans</a:t>
              </a:r>
              <a:endParaRPr lang="en-US" sz="1200" i="1" dirty="0">
                <a:latin typeface="Times New Roman"/>
                <a:cs typeface="Times New Roman"/>
              </a:endParaRPr>
            </a:p>
          </p:txBody>
        </p:sp>
        <p:cxnSp>
          <p:nvCxnSpPr>
            <p:cNvPr id="20" name="Straight Connector 19"/>
            <p:cNvCxnSpPr/>
            <p:nvPr/>
          </p:nvCxnSpPr>
          <p:spPr>
            <a:xfrm>
              <a:off x="3336342" y="2488054"/>
              <a:ext cx="258297"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605406" y="2317268"/>
              <a:ext cx="861000" cy="276999"/>
            </a:xfrm>
            <a:prstGeom prst="rect">
              <a:avLst/>
            </a:prstGeom>
            <a:noFill/>
          </p:spPr>
          <p:txBody>
            <a:bodyPr wrap="none" rtlCol="0">
              <a:spAutoFit/>
            </a:bodyPr>
            <a:lstStyle/>
            <a:p>
              <a:r>
                <a:rPr lang="en-US" sz="1200" i="1" dirty="0">
                  <a:solidFill>
                    <a:srgbClr val="FF0000"/>
                  </a:solidFill>
                  <a:latin typeface="Times New Roman"/>
                  <a:cs typeface="Times New Roman"/>
                </a:rPr>
                <a:t>R</a:t>
              </a:r>
              <a:r>
                <a:rPr lang="en-US" sz="1200" i="1" dirty="0" smtClean="0">
                  <a:solidFill>
                    <a:srgbClr val="FF0000"/>
                  </a:solidFill>
                  <a:latin typeface="Times New Roman"/>
                  <a:cs typeface="Times New Roman"/>
                </a:rPr>
                <a:t>. mangle</a:t>
              </a:r>
              <a:endParaRPr lang="en-US" sz="1200" i="1" dirty="0">
                <a:solidFill>
                  <a:srgbClr val="FF0000"/>
                </a:solidFill>
                <a:latin typeface="Times New Roman"/>
                <a:cs typeface="Times New Roman"/>
              </a:endParaRPr>
            </a:p>
          </p:txBody>
        </p:sp>
        <p:cxnSp>
          <p:nvCxnSpPr>
            <p:cNvPr id="22" name="Straight Connector 21"/>
            <p:cNvCxnSpPr/>
            <p:nvPr/>
          </p:nvCxnSpPr>
          <p:spPr>
            <a:xfrm>
              <a:off x="3336342" y="2705026"/>
              <a:ext cx="25829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605406" y="2534240"/>
              <a:ext cx="997906" cy="276999"/>
            </a:xfrm>
            <a:prstGeom prst="rect">
              <a:avLst/>
            </a:prstGeom>
            <a:noFill/>
          </p:spPr>
          <p:txBody>
            <a:bodyPr wrap="none" rtlCol="0">
              <a:spAutoFit/>
            </a:bodyPr>
            <a:lstStyle/>
            <a:p>
              <a:r>
                <a:rPr lang="en-US" sz="1200" i="1" dirty="0">
                  <a:solidFill>
                    <a:srgbClr val="0000FF"/>
                  </a:solidFill>
                  <a:latin typeface="Times New Roman"/>
                  <a:cs typeface="Times New Roman"/>
                </a:rPr>
                <a:t>L</a:t>
              </a:r>
              <a:r>
                <a:rPr lang="en-US" sz="1200" i="1" dirty="0" smtClean="0">
                  <a:solidFill>
                    <a:srgbClr val="0000FF"/>
                  </a:solidFill>
                  <a:latin typeface="Times New Roman"/>
                  <a:cs typeface="Times New Roman"/>
                </a:rPr>
                <a:t>. </a:t>
              </a:r>
              <a:r>
                <a:rPr lang="en-US" sz="1200" i="1" dirty="0" err="1" smtClean="0">
                  <a:solidFill>
                    <a:srgbClr val="0000FF"/>
                  </a:solidFill>
                  <a:latin typeface="Times New Roman"/>
                  <a:cs typeface="Times New Roman"/>
                </a:rPr>
                <a:t>racemosa</a:t>
              </a:r>
              <a:endParaRPr lang="en-US" sz="1200" i="1" dirty="0">
                <a:solidFill>
                  <a:srgbClr val="0000FF"/>
                </a:solidFill>
                <a:latin typeface="Times New Roman"/>
                <a:cs typeface="Times New Roman"/>
              </a:endParaRPr>
            </a:p>
          </p:txBody>
        </p:sp>
      </p:grpSp>
      <p:sp>
        <p:nvSpPr>
          <p:cNvPr id="24" name="TextBox 23"/>
          <p:cNvSpPr txBox="1"/>
          <p:nvPr/>
        </p:nvSpPr>
        <p:spPr>
          <a:xfrm>
            <a:off x="142084" y="6441664"/>
            <a:ext cx="4006412" cy="311141"/>
          </a:xfrm>
          <a:prstGeom prst="rect">
            <a:avLst/>
          </a:prstGeom>
          <a:noFill/>
        </p:spPr>
        <p:txBody>
          <a:bodyPr wrap="none" lIns="64291" tIns="32146" rIns="64291" bIns="32146" rtlCol="0">
            <a:spAutoFit/>
          </a:bodyPr>
          <a:lstStyle/>
          <a:p>
            <a:r>
              <a:rPr lang="en-US" sz="1600" dirty="0">
                <a:solidFill>
                  <a:srgbClr val="0070C0"/>
                </a:solidFill>
              </a:rPr>
              <a:t>Cavanaugh et al. </a:t>
            </a:r>
            <a:r>
              <a:rPr lang="en-US" sz="1600" dirty="0" smtClean="0">
                <a:solidFill>
                  <a:srgbClr val="0070C0"/>
                </a:solidFill>
              </a:rPr>
              <a:t>(2015) </a:t>
            </a:r>
            <a:r>
              <a:rPr lang="en-US" sz="1600" i="1" dirty="0" smtClean="0">
                <a:solidFill>
                  <a:srgbClr val="0070C0"/>
                </a:solidFill>
              </a:rPr>
              <a:t>Global Change Biology</a:t>
            </a:r>
            <a:endParaRPr lang="en-US" sz="1600" i="1" dirty="0">
              <a:solidFill>
                <a:srgbClr val="0070C0"/>
              </a:solidFill>
            </a:endParaRPr>
          </a:p>
        </p:txBody>
      </p:sp>
      <p:grpSp>
        <p:nvGrpSpPr>
          <p:cNvPr id="9" name="Group 8"/>
          <p:cNvGrpSpPr/>
          <p:nvPr/>
        </p:nvGrpSpPr>
        <p:grpSpPr>
          <a:xfrm>
            <a:off x="1639374" y="4481776"/>
            <a:ext cx="7381193" cy="834106"/>
            <a:chOff x="1639374" y="4481776"/>
            <a:chExt cx="7381193" cy="834106"/>
          </a:xfrm>
        </p:grpSpPr>
        <p:cxnSp>
          <p:nvCxnSpPr>
            <p:cNvPr id="5" name="Straight Connector 4"/>
            <p:cNvCxnSpPr/>
            <p:nvPr/>
          </p:nvCxnSpPr>
          <p:spPr>
            <a:xfrm>
              <a:off x="1639374" y="4481776"/>
              <a:ext cx="3747929" cy="0"/>
            </a:xfrm>
            <a:prstGeom prst="line">
              <a:avLst/>
            </a:prstGeom>
            <a:ln w="31750">
              <a:solidFill>
                <a:srgbClr val="7030A0"/>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387303" y="4484885"/>
              <a:ext cx="3633264" cy="830997"/>
            </a:xfrm>
            <a:prstGeom prst="rect">
              <a:avLst/>
            </a:prstGeom>
            <a:noFill/>
            <a:ln w="31750">
              <a:solidFill>
                <a:srgbClr val="7030A0"/>
              </a:solidFill>
              <a:prstDash val="sysDot"/>
            </a:ln>
          </p:spPr>
          <p:txBody>
            <a:bodyPr wrap="square" rtlCol="0">
              <a:spAutoFit/>
            </a:bodyPr>
            <a:lstStyle/>
            <a:p>
              <a:r>
                <a:rPr lang="en-US" sz="2400" dirty="0">
                  <a:solidFill>
                    <a:srgbClr val="7030A0"/>
                  </a:solidFill>
                </a:rPr>
                <a:t>10% </a:t>
              </a:r>
              <a:r>
                <a:rPr lang="en-US" sz="2400" dirty="0" err="1" smtClean="0">
                  <a:solidFill>
                    <a:srgbClr val="7030A0"/>
                  </a:solidFill>
                </a:rPr>
                <a:t>photoinactivation</a:t>
              </a:r>
              <a:endParaRPr lang="en-US" sz="2400" dirty="0" smtClean="0">
                <a:solidFill>
                  <a:srgbClr val="7030A0"/>
                </a:solidFill>
              </a:endParaRPr>
            </a:p>
            <a:p>
              <a:r>
                <a:rPr lang="en-US" sz="2400" dirty="0" smtClean="0">
                  <a:solidFill>
                    <a:srgbClr val="7030A0"/>
                  </a:solidFill>
                </a:rPr>
                <a:t>(black </a:t>
              </a:r>
              <a:r>
                <a:rPr lang="en-US" sz="2400" dirty="0">
                  <a:solidFill>
                    <a:srgbClr val="7030A0"/>
                  </a:solidFill>
                </a:rPr>
                <a:t>mangroves: -</a:t>
              </a:r>
              <a:r>
                <a:rPr lang="en-US" sz="2400" dirty="0" smtClean="0">
                  <a:solidFill>
                    <a:srgbClr val="7030A0"/>
                  </a:solidFill>
                </a:rPr>
                <a:t>3.2°C) </a:t>
              </a:r>
              <a:endParaRPr lang="en-US" sz="2400" dirty="0">
                <a:solidFill>
                  <a:srgbClr val="7030A0"/>
                </a:solidFill>
              </a:endParaRPr>
            </a:p>
          </p:txBody>
        </p:sp>
      </p:grpSp>
      <p:sp>
        <p:nvSpPr>
          <p:cNvPr id="4" name="TextBox 3"/>
          <p:cNvSpPr txBox="1"/>
          <p:nvPr/>
        </p:nvSpPr>
        <p:spPr>
          <a:xfrm>
            <a:off x="5566860" y="2149761"/>
            <a:ext cx="2972310" cy="1569660"/>
          </a:xfrm>
          <a:prstGeom prst="rect">
            <a:avLst/>
          </a:prstGeom>
          <a:noFill/>
        </p:spPr>
        <p:txBody>
          <a:bodyPr wrap="square" rtlCol="0">
            <a:spAutoFit/>
          </a:bodyPr>
          <a:lstStyle/>
          <a:p>
            <a:r>
              <a:rPr lang="en-US" sz="2400" dirty="0" smtClean="0">
                <a:solidFill>
                  <a:srgbClr val="FF0000"/>
                </a:solidFill>
              </a:rPr>
              <a:t>AIC model selection showed FDD as the best climatic predictor of </a:t>
            </a:r>
            <a:r>
              <a:rPr lang="en-US" sz="2400" dirty="0" smtClean="0">
                <a:solidFill>
                  <a:srgbClr val="FF0000"/>
                </a:solidFill>
                <a:latin typeface="Symbol" panose="05050102010706020507" pitchFamily="18" charset="2"/>
              </a:rPr>
              <a:t>D</a:t>
            </a:r>
            <a:r>
              <a:rPr lang="en-US" sz="2400" dirty="0" smtClean="0">
                <a:solidFill>
                  <a:srgbClr val="FF0000"/>
                </a:solidFill>
              </a:rPr>
              <a:t> mangrove area</a:t>
            </a:r>
            <a:endParaRPr lang="en-US" sz="2400" dirty="0">
              <a:solidFill>
                <a:srgbClr val="FF0000"/>
              </a:solidFill>
            </a:endParaRPr>
          </a:p>
        </p:txBody>
      </p:sp>
      <p:sp>
        <p:nvSpPr>
          <p:cNvPr id="18" name="TextBox 17"/>
          <p:cNvSpPr txBox="1"/>
          <p:nvPr/>
        </p:nvSpPr>
        <p:spPr>
          <a:xfrm>
            <a:off x="5536148" y="1566974"/>
            <a:ext cx="2873415" cy="400110"/>
          </a:xfrm>
          <a:prstGeom prst="rect">
            <a:avLst/>
          </a:prstGeom>
          <a:noFill/>
        </p:spPr>
        <p:txBody>
          <a:bodyPr wrap="none" rtlCol="0">
            <a:spAutoFit/>
          </a:bodyPr>
          <a:lstStyle/>
          <a:p>
            <a:pPr algn="ctr">
              <a:spcAft>
                <a:spcPts val="600"/>
              </a:spcAft>
            </a:pPr>
            <a:r>
              <a:rPr lang="en-US" sz="2000" b="1" dirty="0">
                <a:solidFill>
                  <a:srgbClr val="FF0000"/>
                </a:solidFill>
              </a:rPr>
              <a:t>FDD = max([0 </a:t>
            </a:r>
            <a:r>
              <a:rPr lang="en-US" sz="2000" b="1" dirty="0" err="1">
                <a:solidFill>
                  <a:srgbClr val="FF0000"/>
                </a:solidFill>
              </a:rPr>
              <a:t>T</a:t>
            </a:r>
            <a:r>
              <a:rPr lang="en-US" sz="2000" b="1" baseline="-25000" dirty="0" err="1">
                <a:solidFill>
                  <a:srgbClr val="FF0000"/>
                </a:solidFill>
              </a:rPr>
              <a:t>base</a:t>
            </a:r>
            <a:r>
              <a:rPr lang="en-US" sz="2000" b="1" dirty="0">
                <a:solidFill>
                  <a:srgbClr val="FF0000"/>
                </a:solidFill>
              </a:rPr>
              <a:t> - </a:t>
            </a:r>
            <a:r>
              <a:rPr lang="en-US" sz="2000" b="1" dirty="0" err="1">
                <a:solidFill>
                  <a:srgbClr val="FF0000"/>
                </a:solidFill>
              </a:rPr>
              <a:t>T</a:t>
            </a:r>
            <a:r>
              <a:rPr lang="en-US" sz="2000" b="1" baseline="-25000" dirty="0" err="1">
                <a:solidFill>
                  <a:srgbClr val="FF0000"/>
                </a:solidFill>
              </a:rPr>
              <a:t>min</a:t>
            </a:r>
            <a:r>
              <a:rPr lang="en-US" sz="2000" b="1" dirty="0" smtClean="0">
                <a:solidFill>
                  <a:srgbClr val="FF0000"/>
                </a:solidFill>
              </a:rPr>
              <a:t>])</a:t>
            </a:r>
            <a:endParaRPr lang="en-US" sz="2000" b="1" dirty="0">
              <a:solidFill>
                <a:srgbClr val="FF0000"/>
              </a:solidFill>
              <a:effectLst/>
            </a:endParaRPr>
          </a:p>
        </p:txBody>
      </p:sp>
    </p:spTree>
    <p:extLst>
      <p:ext uri="{BB962C8B-B14F-4D97-AF65-F5344CB8AC3E}">
        <p14:creationId xmlns:p14="http://schemas.microsoft.com/office/powerpoint/2010/main" val="2501226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297956" y="1255711"/>
            <a:ext cx="6219010" cy="784830"/>
          </a:xfrm>
          <a:prstGeom prst="rect">
            <a:avLst/>
          </a:prstGeom>
          <a:noFill/>
        </p:spPr>
        <p:txBody>
          <a:bodyPr wrap="none" rtlCol="0">
            <a:spAutoFit/>
          </a:bodyPr>
          <a:lstStyle/>
          <a:p>
            <a:pPr algn="ctr">
              <a:spcAft>
                <a:spcPts val="600"/>
              </a:spcAft>
            </a:pPr>
            <a:r>
              <a:rPr lang="en-US" sz="2000" dirty="0">
                <a:solidFill>
                  <a:srgbClr val="7030A0"/>
                </a:solidFill>
              </a:rPr>
              <a:t>FDD = max([0 </a:t>
            </a:r>
            <a:r>
              <a:rPr lang="en-US" sz="2000" dirty="0" err="1">
                <a:solidFill>
                  <a:srgbClr val="7030A0"/>
                </a:solidFill>
              </a:rPr>
              <a:t>T</a:t>
            </a:r>
            <a:r>
              <a:rPr lang="en-US" sz="2000" baseline="-25000" dirty="0" err="1">
                <a:solidFill>
                  <a:srgbClr val="7030A0"/>
                </a:solidFill>
              </a:rPr>
              <a:t>base</a:t>
            </a:r>
            <a:r>
              <a:rPr lang="en-US" sz="2000" dirty="0">
                <a:solidFill>
                  <a:srgbClr val="7030A0"/>
                </a:solidFill>
              </a:rPr>
              <a:t> - </a:t>
            </a:r>
            <a:r>
              <a:rPr lang="en-US" sz="2000" dirty="0" err="1">
                <a:solidFill>
                  <a:srgbClr val="7030A0"/>
                </a:solidFill>
              </a:rPr>
              <a:t>T</a:t>
            </a:r>
            <a:r>
              <a:rPr lang="en-US" sz="2000" baseline="-25000" dirty="0" err="1">
                <a:solidFill>
                  <a:srgbClr val="7030A0"/>
                </a:solidFill>
              </a:rPr>
              <a:t>min</a:t>
            </a:r>
            <a:r>
              <a:rPr lang="en-US" sz="2000" dirty="0">
                <a:solidFill>
                  <a:srgbClr val="7030A0"/>
                </a:solidFill>
              </a:rPr>
              <a:t>]</a:t>
            </a:r>
            <a:r>
              <a:rPr lang="en-US" sz="2000" dirty="0" smtClean="0">
                <a:solidFill>
                  <a:srgbClr val="7030A0"/>
                </a:solidFill>
              </a:rPr>
              <a:t>)</a:t>
            </a:r>
            <a:endParaRPr lang="en-US" sz="2000" dirty="0">
              <a:solidFill>
                <a:srgbClr val="7030A0"/>
              </a:solidFill>
              <a:effectLst/>
            </a:endParaRPr>
          </a:p>
          <a:p>
            <a:pPr algn="ctr"/>
            <a:r>
              <a:rPr lang="en-US" sz="2000" dirty="0" smtClean="0">
                <a:solidFill>
                  <a:srgbClr val="7030A0"/>
                </a:solidFill>
                <a:effectLst/>
              </a:rPr>
              <a:t> </a:t>
            </a:r>
            <a:r>
              <a:rPr lang="en-US" sz="2000" dirty="0" err="1" smtClean="0">
                <a:solidFill>
                  <a:srgbClr val="7030A0"/>
                </a:solidFill>
              </a:rPr>
              <a:t>T</a:t>
            </a:r>
            <a:r>
              <a:rPr lang="en-US" sz="2000" baseline="-25000" dirty="0" err="1" smtClean="0">
                <a:solidFill>
                  <a:srgbClr val="7030A0"/>
                </a:solidFill>
              </a:rPr>
              <a:t>base</a:t>
            </a:r>
            <a:r>
              <a:rPr lang="en-US" sz="2000" dirty="0" smtClean="0">
                <a:solidFill>
                  <a:srgbClr val="7030A0"/>
                </a:solidFill>
              </a:rPr>
              <a:t>= -3.2°C (10% </a:t>
            </a:r>
            <a:r>
              <a:rPr lang="en-US" sz="2000" dirty="0" err="1" smtClean="0">
                <a:solidFill>
                  <a:srgbClr val="7030A0"/>
                </a:solidFill>
              </a:rPr>
              <a:t>photoinactivation</a:t>
            </a:r>
            <a:r>
              <a:rPr lang="en-US" sz="2000" dirty="0" smtClean="0">
                <a:solidFill>
                  <a:srgbClr val="7030A0"/>
                </a:solidFill>
              </a:rPr>
              <a:t> for black mangroves)</a:t>
            </a:r>
            <a:endParaRPr lang="en-US" sz="2000" dirty="0">
              <a:solidFill>
                <a:srgbClr val="7030A0"/>
              </a:solidFill>
            </a:endParaRPr>
          </a:p>
        </p:txBody>
      </p:sp>
      <p:sp>
        <p:nvSpPr>
          <p:cNvPr id="6" name="TextBox 5"/>
          <p:cNvSpPr txBox="1"/>
          <p:nvPr/>
        </p:nvSpPr>
        <p:spPr>
          <a:xfrm>
            <a:off x="0" y="12365"/>
            <a:ext cx="9143999" cy="954107"/>
          </a:xfrm>
          <a:prstGeom prst="rect">
            <a:avLst/>
          </a:prstGeom>
          <a:noFill/>
        </p:spPr>
        <p:txBody>
          <a:bodyPr wrap="square" rtlCol="0">
            <a:spAutoFit/>
          </a:bodyPr>
          <a:lstStyle/>
          <a:p>
            <a:pPr algn="ctr"/>
            <a:r>
              <a:rPr lang="en-US" sz="2800" dirty="0" smtClean="0">
                <a:solidFill>
                  <a:srgbClr val="002060"/>
                </a:solidFill>
              </a:rPr>
              <a:t>We developed a new climate metric, freezing degree days (FDD), based off of our experimental results</a:t>
            </a:r>
            <a:endParaRPr lang="en-US" sz="2800" dirty="0">
              <a:solidFill>
                <a:srgbClr val="002060"/>
              </a:solidFill>
            </a:endParaRPr>
          </a:p>
        </p:txBody>
      </p:sp>
      <p:sp>
        <p:nvSpPr>
          <p:cNvPr id="8" name="TextBox 7"/>
          <p:cNvSpPr txBox="1"/>
          <p:nvPr/>
        </p:nvSpPr>
        <p:spPr>
          <a:xfrm>
            <a:off x="570407" y="2330070"/>
            <a:ext cx="8211707" cy="1277273"/>
          </a:xfrm>
          <a:prstGeom prst="rect">
            <a:avLst/>
          </a:prstGeom>
          <a:noFill/>
        </p:spPr>
        <p:txBody>
          <a:bodyPr wrap="square" rtlCol="0">
            <a:spAutoFit/>
          </a:bodyPr>
          <a:lstStyle/>
          <a:p>
            <a:pPr marL="285750" indent="-285750">
              <a:spcAft>
                <a:spcPts val="600"/>
              </a:spcAft>
              <a:buFont typeface="Arial"/>
              <a:buChar char="•"/>
            </a:pPr>
            <a:r>
              <a:rPr lang="en-US" dirty="0"/>
              <a:t>FDD </a:t>
            </a:r>
            <a:r>
              <a:rPr lang="en-US" dirty="0" smtClean="0"/>
              <a:t>captures both the intensity and frequency of freeze events each year</a:t>
            </a:r>
          </a:p>
          <a:p>
            <a:pPr marL="285750" indent="-285750">
              <a:spcAft>
                <a:spcPts val="600"/>
              </a:spcAft>
              <a:buFont typeface="Arial"/>
              <a:buChar char="•"/>
            </a:pPr>
            <a:r>
              <a:rPr lang="en-US" dirty="0" smtClean="0">
                <a:effectLst/>
              </a:rPr>
              <a:t>FDD is a better predictor of mangrove distribution than other temperature based metrics (e.g. mean annual temperature, mean winter temperature, annual minimum temperature)</a:t>
            </a:r>
            <a:endParaRPr lang="en-US" dirty="0">
              <a:effectLst/>
            </a:endParaRPr>
          </a:p>
        </p:txBody>
      </p:sp>
      <p:graphicFrame>
        <p:nvGraphicFramePr>
          <p:cNvPr id="10" name="Table 9"/>
          <p:cNvGraphicFramePr>
            <a:graphicFrameLocks noGrp="1"/>
          </p:cNvGraphicFramePr>
          <p:nvPr>
            <p:extLst>
              <p:ext uri="{D42A27DB-BD31-4B8C-83A1-F6EECF244321}">
                <p14:modId xmlns:p14="http://schemas.microsoft.com/office/powerpoint/2010/main" val="3838579659"/>
              </p:ext>
            </p:extLst>
          </p:nvPr>
        </p:nvGraphicFramePr>
        <p:xfrm>
          <a:off x="1194626" y="3980076"/>
          <a:ext cx="6371564" cy="2225040"/>
        </p:xfrm>
        <a:graphic>
          <a:graphicData uri="http://schemas.openxmlformats.org/drawingml/2006/table">
            <a:tbl>
              <a:tblPr firstRow="1" bandRow="1">
                <a:tableStyleId>{5940675A-B579-460E-94D1-54222C63F5DA}</a:tableStyleId>
              </a:tblPr>
              <a:tblGrid>
                <a:gridCol w="5510346"/>
                <a:gridCol w="861218"/>
              </a:tblGrid>
              <a:tr h="370840">
                <a:tc>
                  <a:txBody>
                    <a:bodyPr/>
                    <a:lstStyle/>
                    <a:p>
                      <a:pPr algn="ctr"/>
                      <a:r>
                        <a:rPr lang="en-US" b="1" dirty="0" smtClean="0"/>
                        <a:t>Climate</a:t>
                      </a:r>
                      <a:r>
                        <a:rPr lang="en-US" b="1" baseline="0" dirty="0" smtClean="0"/>
                        <a:t> metric for single variable distribution model</a:t>
                      </a:r>
                      <a:endParaRPr lang="en-US" b="1" dirty="0"/>
                    </a:p>
                  </a:txBody>
                  <a:tcPr/>
                </a:tc>
                <a:tc>
                  <a:txBody>
                    <a:bodyPr/>
                    <a:lstStyle/>
                    <a:p>
                      <a:pPr algn="ctr"/>
                      <a:r>
                        <a:rPr lang="en-US" b="1" dirty="0" smtClean="0"/>
                        <a:t>AIC</a:t>
                      </a:r>
                      <a:endParaRPr lang="en-US" b="1" dirty="0"/>
                    </a:p>
                  </a:txBody>
                  <a:tcPr/>
                </a:tc>
              </a:tr>
              <a:tr h="370840">
                <a:tc>
                  <a:txBody>
                    <a:bodyPr/>
                    <a:lstStyle/>
                    <a:p>
                      <a:r>
                        <a:rPr lang="en-US" dirty="0" smtClean="0"/>
                        <a:t>Mean annual</a:t>
                      </a:r>
                      <a:r>
                        <a:rPr lang="en-US" baseline="0" dirty="0" smtClean="0"/>
                        <a:t> temperature</a:t>
                      </a:r>
                      <a:endParaRPr lang="en-US" dirty="0"/>
                    </a:p>
                  </a:txBody>
                  <a:tcPr/>
                </a:tc>
                <a:tc>
                  <a:txBody>
                    <a:bodyPr/>
                    <a:lstStyle/>
                    <a:p>
                      <a:pPr algn="ctr"/>
                      <a:r>
                        <a:rPr lang="en-US" dirty="0" smtClean="0"/>
                        <a:t>3525</a:t>
                      </a:r>
                      <a:endParaRPr lang="en-US" dirty="0"/>
                    </a:p>
                  </a:txBody>
                  <a:tcPr/>
                </a:tc>
              </a:tr>
              <a:tr h="370840">
                <a:tc>
                  <a:txBody>
                    <a:bodyPr/>
                    <a:lstStyle/>
                    <a:p>
                      <a:r>
                        <a:rPr lang="en-US" dirty="0" smtClean="0"/>
                        <a:t>Mean</a:t>
                      </a:r>
                      <a:r>
                        <a:rPr lang="en-US" baseline="0" dirty="0" smtClean="0"/>
                        <a:t> winter temperature</a:t>
                      </a:r>
                      <a:endParaRPr lang="en-US" dirty="0"/>
                    </a:p>
                  </a:txBody>
                  <a:tcPr/>
                </a:tc>
                <a:tc>
                  <a:txBody>
                    <a:bodyPr/>
                    <a:lstStyle/>
                    <a:p>
                      <a:pPr algn="ctr"/>
                      <a:r>
                        <a:rPr lang="en-US" dirty="0" smtClean="0"/>
                        <a:t>3356</a:t>
                      </a:r>
                      <a:endParaRPr lang="en-US" dirty="0"/>
                    </a:p>
                  </a:txBody>
                  <a:tcPr/>
                </a:tc>
              </a:tr>
              <a:tr h="370840">
                <a:tc>
                  <a:txBody>
                    <a:bodyPr/>
                    <a:lstStyle/>
                    <a:p>
                      <a:r>
                        <a:rPr lang="en-US" dirty="0" smtClean="0"/>
                        <a:t>A</a:t>
                      </a:r>
                      <a:r>
                        <a:rPr lang="en-US" baseline="0" dirty="0" smtClean="0"/>
                        <a:t>nnual min temperature</a:t>
                      </a:r>
                      <a:endParaRPr lang="en-US" dirty="0"/>
                    </a:p>
                  </a:txBody>
                  <a:tcPr/>
                </a:tc>
                <a:tc>
                  <a:txBody>
                    <a:bodyPr/>
                    <a:lstStyle/>
                    <a:p>
                      <a:pPr algn="ctr"/>
                      <a:r>
                        <a:rPr lang="en-US" dirty="0" smtClean="0"/>
                        <a:t>3296</a:t>
                      </a:r>
                      <a:endParaRPr lang="en-US" dirty="0"/>
                    </a:p>
                  </a:txBody>
                  <a:tcPr/>
                </a:tc>
              </a:tr>
              <a:tr h="370840">
                <a:tc>
                  <a:txBody>
                    <a:bodyPr/>
                    <a:lstStyle/>
                    <a:p>
                      <a:r>
                        <a:rPr lang="en-US" dirty="0" smtClean="0"/>
                        <a:t># days &lt;</a:t>
                      </a:r>
                      <a:r>
                        <a:rPr lang="en-US" baseline="0" dirty="0" smtClean="0"/>
                        <a:t> -3.2</a:t>
                      </a:r>
                      <a:r>
                        <a:rPr lang="en-US" dirty="0" smtClean="0"/>
                        <a:t>°C</a:t>
                      </a:r>
                      <a:endParaRPr lang="en-US" dirty="0"/>
                    </a:p>
                  </a:txBody>
                  <a:tcPr/>
                </a:tc>
                <a:tc>
                  <a:txBody>
                    <a:bodyPr/>
                    <a:lstStyle/>
                    <a:p>
                      <a:pPr algn="ctr"/>
                      <a:r>
                        <a:rPr lang="en-US" dirty="0" smtClean="0"/>
                        <a:t>2759</a:t>
                      </a:r>
                      <a:endParaRPr lang="en-US" dirty="0"/>
                    </a:p>
                  </a:txBody>
                  <a:tcPr/>
                </a:tc>
              </a:tr>
              <a:tr h="370840">
                <a:tc>
                  <a:txBody>
                    <a:bodyPr/>
                    <a:lstStyle/>
                    <a:p>
                      <a:r>
                        <a:rPr lang="en-US" dirty="0" smtClean="0"/>
                        <a:t>Freeze degree days (using -3.2°C as </a:t>
                      </a:r>
                      <a:r>
                        <a:rPr lang="en-US" dirty="0" err="1" smtClean="0"/>
                        <a:t>T</a:t>
                      </a:r>
                      <a:r>
                        <a:rPr lang="en-US" baseline="-25000" dirty="0" err="1" smtClean="0"/>
                        <a:t>base</a:t>
                      </a:r>
                      <a:r>
                        <a:rPr lang="en-US" dirty="0" smtClean="0"/>
                        <a:t>)</a:t>
                      </a:r>
                      <a:endParaRPr lang="en-US" dirty="0"/>
                    </a:p>
                  </a:txBody>
                  <a:tcPr/>
                </a:tc>
                <a:tc>
                  <a:txBody>
                    <a:bodyPr/>
                    <a:lstStyle/>
                    <a:p>
                      <a:pPr algn="ctr"/>
                      <a:r>
                        <a:rPr lang="en-US" dirty="0" smtClean="0"/>
                        <a:t>2728</a:t>
                      </a:r>
                      <a:endParaRPr lang="en-US" dirty="0"/>
                    </a:p>
                  </a:txBody>
                  <a:tcPr/>
                </a:tc>
              </a:tr>
            </a:tbl>
          </a:graphicData>
        </a:graphic>
      </p:graphicFrame>
      <p:sp>
        <p:nvSpPr>
          <p:cNvPr id="2" name="Rectangle 1"/>
          <p:cNvSpPr/>
          <p:nvPr/>
        </p:nvSpPr>
        <p:spPr>
          <a:xfrm>
            <a:off x="985172" y="1139538"/>
            <a:ext cx="6813118" cy="113118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2084" y="6441664"/>
            <a:ext cx="4006412" cy="311141"/>
          </a:xfrm>
          <a:prstGeom prst="rect">
            <a:avLst/>
          </a:prstGeom>
          <a:noFill/>
        </p:spPr>
        <p:txBody>
          <a:bodyPr wrap="none" lIns="64291" tIns="32146" rIns="64291" bIns="32146" rtlCol="0">
            <a:spAutoFit/>
          </a:bodyPr>
          <a:lstStyle/>
          <a:p>
            <a:r>
              <a:rPr lang="en-US" sz="1600" dirty="0">
                <a:solidFill>
                  <a:srgbClr val="0070C0"/>
                </a:solidFill>
              </a:rPr>
              <a:t>Cavanaugh et al. </a:t>
            </a:r>
            <a:r>
              <a:rPr lang="en-US" sz="1600" dirty="0" smtClean="0">
                <a:solidFill>
                  <a:srgbClr val="0070C0"/>
                </a:solidFill>
              </a:rPr>
              <a:t>(2015) </a:t>
            </a:r>
            <a:r>
              <a:rPr lang="en-US" sz="1600" i="1" dirty="0" smtClean="0">
                <a:solidFill>
                  <a:srgbClr val="0070C0"/>
                </a:solidFill>
              </a:rPr>
              <a:t>Global Change Biology</a:t>
            </a:r>
            <a:endParaRPr lang="en-US" sz="1600" i="1" dirty="0">
              <a:solidFill>
                <a:srgbClr val="0070C0"/>
              </a:solidFill>
            </a:endParaRPr>
          </a:p>
        </p:txBody>
      </p:sp>
    </p:spTree>
    <p:extLst>
      <p:ext uri="{BB962C8B-B14F-4D97-AF65-F5344CB8AC3E}">
        <p14:creationId xmlns:p14="http://schemas.microsoft.com/office/powerpoint/2010/main" val="37388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8405"/>
            <a:ext cx="9144000" cy="6121190"/>
          </a:xfrm>
          <a:prstGeom prst="rect">
            <a:avLst/>
          </a:prstGeom>
        </p:spPr>
      </p:pic>
      <p:sp>
        <p:nvSpPr>
          <p:cNvPr id="5" name="Freeform 4"/>
          <p:cNvSpPr/>
          <p:nvPr/>
        </p:nvSpPr>
        <p:spPr>
          <a:xfrm>
            <a:off x="131540" y="4409990"/>
            <a:ext cx="2378578" cy="1228810"/>
          </a:xfrm>
          <a:custGeom>
            <a:avLst/>
            <a:gdLst>
              <a:gd name="connsiteX0" fmla="*/ 11895 w 2378578"/>
              <a:gd name="connsiteY0" fmla="*/ 260622 h 1228810"/>
              <a:gd name="connsiteX1" fmla="*/ 137401 w 2378578"/>
              <a:gd name="connsiteY1" fmla="*/ 251657 h 1228810"/>
              <a:gd name="connsiteX2" fmla="*/ 917331 w 2378578"/>
              <a:gd name="connsiteY2" fmla="*/ 242692 h 1228810"/>
              <a:gd name="connsiteX3" fmla="*/ 998013 w 2378578"/>
              <a:gd name="connsiteY3" fmla="*/ 206834 h 1228810"/>
              <a:gd name="connsiteX4" fmla="*/ 1060766 w 2378578"/>
              <a:gd name="connsiteY4" fmla="*/ 188904 h 1228810"/>
              <a:gd name="connsiteX5" fmla="*/ 1123519 w 2378578"/>
              <a:gd name="connsiteY5" fmla="*/ 162010 h 1228810"/>
              <a:gd name="connsiteX6" fmla="*/ 1222131 w 2378578"/>
              <a:gd name="connsiteY6" fmla="*/ 144081 h 1228810"/>
              <a:gd name="connsiteX7" fmla="*/ 1302813 w 2378578"/>
              <a:gd name="connsiteY7" fmla="*/ 117186 h 1228810"/>
              <a:gd name="connsiteX8" fmla="*/ 1329707 w 2378578"/>
              <a:gd name="connsiteY8" fmla="*/ 108222 h 1228810"/>
              <a:gd name="connsiteX9" fmla="*/ 1401425 w 2378578"/>
              <a:gd name="connsiteY9" fmla="*/ 90292 h 1228810"/>
              <a:gd name="connsiteX10" fmla="*/ 1446248 w 2378578"/>
              <a:gd name="connsiteY10" fmla="*/ 81328 h 1228810"/>
              <a:gd name="connsiteX11" fmla="*/ 1509001 w 2378578"/>
              <a:gd name="connsiteY11" fmla="*/ 72363 h 1228810"/>
              <a:gd name="connsiteX12" fmla="*/ 1544860 w 2378578"/>
              <a:gd name="connsiteY12" fmla="*/ 63398 h 1228810"/>
              <a:gd name="connsiteX13" fmla="*/ 1589684 w 2378578"/>
              <a:gd name="connsiteY13" fmla="*/ 54434 h 1228810"/>
              <a:gd name="connsiteX14" fmla="*/ 1616578 w 2378578"/>
              <a:gd name="connsiteY14" fmla="*/ 45469 h 1228810"/>
              <a:gd name="connsiteX15" fmla="*/ 1813801 w 2378578"/>
              <a:gd name="connsiteY15" fmla="*/ 36504 h 1228810"/>
              <a:gd name="connsiteX16" fmla="*/ 2028954 w 2378578"/>
              <a:gd name="connsiteY16" fmla="*/ 18575 h 1228810"/>
              <a:gd name="connsiteX17" fmla="*/ 2163425 w 2378578"/>
              <a:gd name="connsiteY17" fmla="*/ 9610 h 1228810"/>
              <a:gd name="connsiteX18" fmla="*/ 2199284 w 2378578"/>
              <a:gd name="connsiteY18" fmla="*/ 18575 h 1228810"/>
              <a:gd name="connsiteX19" fmla="*/ 2253072 w 2378578"/>
              <a:gd name="connsiteY19" fmla="*/ 36504 h 1228810"/>
              <a:gd name="connsiteX20" fmla="*/ 2279966 w 2378578"/>
              <a:gd name="connsiteY20" fmla="*/ 45469 h 1228810"/>
              <a:gd name="connsiteX21" fmla="*/ 2315825 w 2378578"/>
              <a:gd name="connsiteY21" fmla="*/ 54434 h 1228810"/>
              <a:gd name="connsiteX22" fmla="*/ 2342719 w 2378578"/>
              <a:gd name="connsiteY22" fmla="*/ 72363 h 1228810"/>
              <a:gd name="connsiteX23" fmla="*/ 2369613 w 2378578"/>
              <a:gd name="connsiteY23" fmla="*/ 81328 h 1228810"/>
              <a:gd name="connsiteX24" fmla="*/ 2378578 w 2378578"/>
              <a:gd name="connsiteY24" fmla="*/ 108222 h 1228810"/>
              <a:gd name="connsiteX25" fmla="*/ 2369613 w 2378578"/>
              <a:gd name="connsiteY25" fmla="*/ 153045 h 1228810"/>
              <a:gd name="connsiteX26" fmla="*/ 2351684 w 2378578"/>
              <a:gd name="connsiteY26" fmla="*/ 170975 h 1228810"/>
              <a:gd name="connsiteX27" fmla="*/ 2306860 w 2378578"/>
              <a:gd name="connsiteY27" fmla="*/ 215798 h 1228810"/>
              <a:gd name="connsiteX28" fmla="*/ 2288931 w 2378578"/>
              <a:gd name="connsiteY28" fmla="*/ 233728 h 1228810"/>
              <a:gd name="connsiteX29" fmla="*/ 2262036 w 2378578"/>
              <a:gd name="connsiteY29" fmla="*/ 242692 h 1228810"/>
              <a:gd name="connsiteX30" fmla="*/ 2226178 w 2378578"/>
              <a:gd name="connsiteY30" fmla="*/ 260622 h 1228810"/>
              <a:gd name="connsiteX31" fmla="*/ 2163425 w 2378578"/>
              <a:gd name="connsiteY31" fmla="*/ 278551 h 1228810"/>
              <a:gd name="connsiteX32" fmla="*/ 2109636 w 2378578"/>
              <a:gd name="connsiteY32" fmla="*/ 296481 h 1228810"/>
              <a:gd name="connsiteX33" fmla="*/ 2082742 w 2378578"/>
              <a:gd name="connsiteY33" fmla="*/ 305445 h 1228810"/>
              <a:gd name="connsiteX34" fmla="*/ 2055848 w 2378578"/>
              <a:gd name="connsiteY34" fmla="*/ 314410 h 1228810"/>
              <a:gd name="connsiteX35" fmla="*/ 2028954 w 2378578"/>
              <a:gd name="connsiteY35" fmla="*/ 323375 h 1228810"/>
              <a:gd name="connsiteX36" fmla="*/ 2002060 w 2378578"/>
              <a:gd name="connsiteY36" fmla="*/ 341304 h 1228810"/>
              <a:gd name="connsiteX37" fmla="*/ 1966201 w 2378578"/>
              <a:gd name="connsiteY37" fmla="*/ 377163 h 1228810"/>
              <a:gd name="connsiteX38" fmla="*/ 1957236 w 2378578"/>
              <a:gd name="connsiteY38" fmla="*/ 404057 h 1228810"/>
              <a:gd name="connsiteX39" fmla="*/ 1885519 w 2378578"/>
              <a:gd name="connsiteY39" fmla="*/ 475775 h 1228810"/>
              <a:gd name="connsiteX40" fmla="*/ 1822766 w 2378578"/>
              <a:gd name="connsiteY40" fmla="*/ 538528 h 1228810"/>
              <a:gd name="connsiteX41" fmla="*/ 1804836 w 2378578"/>
              <a:gd name="connsiteY41" fmla="*/ 556457 h 1228810"/>
              <a:gd name="connsiteX42" fmla="*/ 1777942 w 2378578"/>
              <a:gd name="connsiteY42" fmla="*/ 574386 h 1228810"/>
              <a:gd name="connsiteX43" fmla="*/ 1706225 w 2378578"/>
              <a:gd name="connsiteY43" fmla="*/ 628175 h 1228810"/>
              <a:gd name="connsiteX44" fmla="*/ 1670366 w 2378578"/>
              <a:gd name="connsiteY44" fmla="*/ 637139 h 1228810"/>
              <a:gd name="connsiteX45" fmla="*/ 1634507 w 2378578"/>
              <a:gd name="connsiteY45" fmla="*/ 655069 h 1228810"/>
              <a:gd name="connsiteX46" fmla="*/ 1553825 w 2378578"/>
              <a:gd name="connsiteY46" fmla="*/ 717822 h 1228810"/>
              <a:gd name="connsiteX47" fmla="*/ 1517966 w 2378578"/>
              <a:gd name="connsiteY47" fmla="*/ 735751 h 1228810"/>
              <a:gd name="connsiteX48" fmla="*/ 1491072 w 2378578"/>
              <a:gd name="connsiteY48" fmla="*/ 744716 h 1228810"/>
              <a:gd name="connsiteX49" fmla="*/ 1464178 w 2378578"/>
              <a:gd name="connsiteY49" fmla="*/ 762645 h 1228810"/>
              <a:gd name="connsiteX50" fmla="*/ 1302813 w 2378578"/>
              <a:gd name="connsiteY50" fmla="*/ 798504 h 1228810"/>
              <a:gd name="connsiteX51" fmla="*/ 1249025 w 2378578"/>
              <a:gd name="connsiteY51" fmla="*/ 816434 h 1228810"/>
              <a:gd name="connsiteX52" fmla="*/ 998013 w 2378578"/>
              <a:gd name="connsiteY52" fmla="*/ 834363 h 1228810"/>
              <a:gd name="connsiteX53" fmla="*/ 899401 w 2378578"/>
              <a:gd name="connsiteY53" fmla="*/ 852292 h 1228810"/>
              <a:gd name="connsiteX54" fmla="*/ 845613 w 2378578"/>
              <a:gd name="connsiteY54" fmla="*/ 870222 h 1228810"/>
              <a:gd name="connsiteX55" fmla="*/ 800789 w 2378578"/>
              <a:gd name="connsiteY55" fmla="*/ 906081 h 1228810"/>
              <a:gd name="connsiteX56" fmla="*/ 773895 w 2378578"/>
              <a:gd name="connsiteY56" fmla="*/ 924010 h 1228810"/>
              <a:gd name="connsiteX57" fmla="*/ 738036 w 2378578"/>
              <a:gd name="connsiteY57" fmla="*/ 950904 h 1228810"/>
              <a:gd name="connsiteX58" fmla="*/ 720107 w 2378578"/>
              <a:gd name="connsiteY58" fmla="*/ 968834 h 1228810"/>
              <a:gd name="connsiteX59" fmla="*/ 648389 w 2378578"/>
              <a:gd name="connsiteY59" fmla="*/ 1004692 h 1228810"/>
              <a:gd name="connsiteX60" fmla="*/ 621495 w 2378578"/>
              <a:gd name="connsiteY60" fmla="*/ 1022622 h 1228810"/>
              <a:gd name="connsiteX61" fmla="*/ 585636 w 2378578"/>
              <a:gd name="connsiteY61" fmla="*/ 1040551 h 1228810"/>
              <a:gd name="connsiteX62" fmla="*/ 522884 w 2378578"/>
              <a:gd name="connsiteY62" fmla="*/ 1085375 h 1228810"/>
              <a:gd name="connsiteX63" fmla="*/ 487025 w 2378578"/>
              <a:gd name="connsiteY63" fmla="*/ 1094339 h 1228810"/>
              <a:gd name="connsiteX64" fmla="*/ 460131 w 2378578"/>
              <a:gd name="connsiteY64" fmla="*/ 1103304 h 1228810"/>
              <a:gd name="connsiteX65" fmla="*/ 442201 w 2378578"/>
              <a:gd name="connsiteY65" fmla="*/ 1121234 h 1228810"/>
              <a:gd name="connsiteX66" fmla="*/ 379448 w 2378578"/>
              <a:gd name="connsiteY66" fmla="*/ 1148128 h 1228810"/>
              <a:gd name="connsiteX67" fmla="*/ 352554 w 2378578"/>
              <a:gd name="connsiteY67" fmla="*/ 1166057 h 1228810"/>
              <a:gd name="connsiteX68" fmla="*/ 298766 w 2378578"/>
              <a:gd name="connsiteY68" fmla="*/ 1183986 h 1228810"/>
              <a:gd name="connsiteX69" fmla="*/ 271872 w 2378578"/>
              <a:gd name="connsiteY69" fmla="*/ 1192951 h 1228810"/>
              <a:gd name="connsiteX70" fmla="*/ 218084 w 2378578"/>
              <a:gd name="connsiteY70" fmla="*/ 1201916 h 1228810"/>
              <a:gd name="connsiteX71" fmla="*/ 164295 w 2378578"/>
              <a:gd name="connsiteY71" fmla="*/ 1219845 h 1228810"/>
              <a:gd name="connsiteX72" fmla="*/ 119472 w 2378578"/>
              <a:gd name="connsiteY72" fmla="*/ 1228810 h 1228810"/>
              <a:gd name="connsiteX73" fmla="*/ 92578 w 2378578"/>
              <a:gd name="connsiteY73" fmla="*/ 1219845 h 1228810"/>
              <a:gd name="connsiteX74" fmla="*/ 65684 w 2378578"/>
              <a:gd name="connsiteY74" fmla="*/ 1112269 h 1228810"/>
              <a:gd name="connsiteX75" fmla="*/ 56719 w 2378578"/>
              <a:gd name="connsiteY75" fmla="*/ 1085375 h 1228810"/>
              <a:gd name="connsiteX76" fmla="*/ 47754 w 2378578"/>
              <a:gd name="connsiteY76" fmla="*/ 816434 h 1228810"/>
              <a:gd name="connsiteX77" fmla="*/ 38789 w 2378578"/>
              <a:gd name="connsiteY77" fmla="*/ 789539 h 1228810"/>
              <a:gd name="connsiteX78" fmla="*/ 11895 w 2378578"/>
              <a:gd name="connsiteY78" fmla="*/ 664034 h 1228810"/>
              <a:gd name="connsiteX79" fmla="*/ 11895 w 2378578"/>
              <a:gd name="connsiteY79" fmla="*/ 260622 h 12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378578" h="1228810">
                <a:moveTo>
                  <a:pt x="11895" y="260622"/>
                </a:moveTo>
                <a:cubicBezTo>
                  <a:pt x="32813" y="191893"/>
                  <a:pt x="95467" y="252487"/>
                  <a:pt x="137401" y="251657"/>
                </a:cubicBezTo>
                <a:cubicBezTo>
                  <a:pt x="397344" y="246509"/>
                  <a:pt x="657472" y="251074"/>
                  <a:pt x="917331" y="242692"/>
                </a:cubicBezTo>
                <a:cubicBezTo>
                  <a:pt x="966776" y="241097"/>
                  <a:pt x="963697" y="223992"/>
                  <a:pt x="998013" y="206834"/>
                </a:cubicBezTo>
                <a:cubicBezTo>
                  <a:pt x="1012344" y="199668"/>
                  <a:pt x="1047360" y="192734"/>
                  <a:pt x="1060766" y="188904"/>
                </a:cubicBezTo>
                <a:cubicBezTo>
                  <a:pt x="1123097" y="171095"/>
                  <a:pt x="1047022" y="190696"/>
                  <a:pt x="1123519" y="162010"/>
                </a:cubicBezTo>
                <a:cubicBezTo>
                  <a:pt x="1149534" y="152254"/>
                  <a:pt x="1199219" y="147354"/>
                  <a:pt x="1222131" y="144081"/>
                </a:cubicBezTo>
                <a:lnTo>
                  <a:pt x="1302813" y="117186"/>
                </a:lnTo>
                <a:cubicBezTo>
                  <a:pt x="1311778" y="114198"/>
                  <a:pt x="1320540" y="110514"/>
                  <a:pt x="1329707" y="108222"/>
                </a:cubicBezTo>
                <a:cubicBezTo>
                  <a:pt x="1353613" y="102245"/>
                  <a:pt x="1377262" y="95124"/>
                  <a:pt x="1401425" y="90292"/>
                </a:cubicBezTo>
                <a:cubicBezTo>
                  <a:pt x="1416366" y="87304"/>
                  <a:pt x="1431218" y="83833"/>
                  <a:pt x="1446248" y="81328"/>
                </a:cubicBezTo>
                <a:cubicBezTo>
                  <a:pt x="1467091" y="77854"/>
                  <a:pt x="1488212" y="76143"/>
                  <a:pt x="1509001" y="72363"/>
                </a:cubicBezTo>
                <a:cubicBezTo>
                  <a:pt x="1521123" y="70159"/>
                  <a:pt x="1532832" y="66071"/>
                  <a:pt x="1544860" y="63398"/>
                </a:cubicBezTo>
                <a:cubicBezTo>
                  <a:pt x="1559734" y="60093"/>
                  <a:pt x="1574902" y="58129"/>
                  <a:pt x="1589684" y="54434"/>
                </a:cubicBezTo>
                <a:cubicBezTo>
                  <a:pt x="1598851" y="52142"/>
                  <a:pt x="1607158" y="46223"/>
                  <a:pt x="1616578" y="45469"/>
                </a:cubicBezTo>
                <a:cubicBezTo>
                  <a:pt x="1682177" y="40221"/>
                  <a:pt x="1748132" y="40787"/>
                  <a:pt x="1813801" y="36504"/>
                </a:cubicBezTo>
                <a:cubicBezTo>
                  <a:pt x="1885615" y="31821"/>
                  <a:pt x="2028954" y="18575"/>
                  <a:pt x="2028954" y="18575"/>
                </a:cubicBezTo>
                <a:cubicBezTo>
                  <a:pt x="2108413" y="-7912"/>
                  <a:pt x="2063958" y="-1442"/>
                  <a:pt x="2163425" y="9610"/>
                </a:cubicBezTo>
                <a:cubicBezTo>
                  <a:pt x="2175378" y="12598"/>
                  <a:pt x="2187483" y="15035"/>
                  <a:pt x="2199284" y="18575"/>
                </a:cubicBezTo>
                <a:cubicBezTo>
                  <a:pt x="2217386" y="24006"/>
                  <a:pt x="2235143" y="30528"/>
                  <a:pt x="2253072" y="36504"/>
                </a:cubicBezTo>
                <a:cubicBezTo>
                  <a:pt x="2262037" y="39492"/>
                  <a:pt x="2270799" y="43177"/>
                  <a:pt x="2279966" y="45469"/>
                </a:cubicBezTo>
                <a:lnTo>
                  <a:pt x="2315825" y="54434"/>
                </a:lnTo>
                <a:cubicBezTo>
                  <a:pt x="2324790" y="60410"/>
                  <a:pt x="2333082" y="67545"/>
                  <a:pt x="2342719" y="72363"/>
                </a:cubicBezTo>
                <a:cubicBezTo>
                  <a:pt x="2351171" y="76589"/>
                  <a:pt x="2362931" y="74646"/>
                  <a:pt x="2369613" y="81328"/>
                </a:cubicBezTo>
                <a:cubicBezTo>
                  <a:pt x="2376295" y="88010"/>
                  <a:pt x="2375590" y="99257"/>
                  <a:pt x="2378578" y="108222"/>
                </a:cubicBezTo>
                <a:cubicBezTo>
                  <a:pt x="2375590" y="123163"/>
                  <a:pt x="2375615" y="139040"/>
                  <a:pt x="2369613" y="153045"/>
                </a:cubicBezTo>
                <a:cubicBezTo>
                  <a:pt x="2366284" y="160814"/>
                  <a:pt x="2356964" y="164375"/>
                  <a:pt x="2351684" y="170975"/>
                </a:cubicBezTo>
                <a:cubicBezTo>
                  <a:pt x="2303872" y="230740"/>
                  <a:pt x="2366624" y="167986"/>
                  <a:pt x="2306860" y="215798"/>
                </a:cubicBezTo>
                <a:cubicBezTo>
                  <a:pt x="2300260" y="221078"/>
                  <a:pt x="2296179" y="229380"/>
                  <a:pt x="2288931" y="233728"/>
                </a:cubicBezTo>
                <a:cubicBezTo>
                  <a:pt x="2280828" y="238590"/>
                  <a:pt x="2270722" y="238970"/>
                  <a:pt x="2262036" y="242692"/>
                </a:cubicBezTo>
                <a:cubicBezTo>
                  <a:pt x="2249753" y="247956"/>
                  <a:pt x="2238461" y="255358"/>
                  <a:pt x="2226178" y="260622"/>
                </a:cubicBezTo>
                <a:cubicBezTo>
                  <a:pt x="2202755" y="270661"/>
                  <a:pt x="2188686" y="270973"/>
                  <a:pt x="2163425" y="278551"/>
                </a:cubicBezTo>
                <a:cubicBezTo>
                  <a:pt x="2145323" y="283982"/>
                  <a:pt x="2127566" y="290505"/>
                  <a:pt x="2109636" y="296481"/>
                </a:cubicBezTo>
                <a:lnTo>
                  <a:pt x="2082742" y="305445"/>
                </a:lnTo>
                <a:lnTo>
                  <a:pt x="2055848" y="314410"/>
                </a:lnTo>
                <a:cubicBezTo>
                  <a:pt x="2046883" y="317398"/>
                  <a:pt x="2036817" y="318133"/>
                  <a:pt x="2028954" y="323375"/>
                </a:cubicBezTo>
                <a:cubicBezTo>
                  <a:pt x="2019989" y="329351"/>
                  <a:pt x="2010240" y="334292"/>
                  <a:pt x="2002060" y="341304"/>
                </a:cubicBezTo>
                <a:cubicBezTo>
                  <a:pt x="1989225" y="352305"/>
                  <a:pt x="1966201" y="377163"/>
                  <a:pt x="1966201" y="377163"/>
                </a:cubicBezTo>
                <a:cubicBezTo>
                  <a:pt x="1963213" y="386128"/>
                  <a:pt x="1962906" y="396497"/>
                  <a:pt x="1957236" y="404057"/>
                </a:cubicBezTo>
                <a:cubicBezTo>
                  <a:pt x="1957232" y="404062"/>
                  <a:pt x="1895084" y="466210"/>
                  <a:pt x="1885519" y="475775"/>
                </a:cubicBezTo>
                <a:lnTo>
                  <a:pt x="1822766" y="538528"/>
                </a:lnTo>
                <a:cubicBezTo>
                  <a:pt x="1816789" y="544505"/>
                  <a:pt x="1811869" y="551769"/>
                  <a:pt x="1804836" y="556457"/>
                </a:cubicBezTo>
                <a:cubicBezTo>
                  <a:pt x="1795871" y="562433"/>
                  <a:pt x="1786355" y="567655"/>
                  <a:pt x="1777942" y="574386"/>
                </a:cubicBezTo>
                <a:cubicBezTo>
                  <a:pt x="1750787" y="596110"/>
                  <a:pt x="1751721" y="616802"/>
                  <a:pt x="1706225" y="628175"/>
                </a:cubicBezTo>
                <a:lnTo>
                  <a:pt x="1670366" y="637139"/>
                </a:lnTo>
                <a:cubicBezTo>
                  <a:pt x="1658413" y="643116"/>
                  <a:pt x="1645382" y="647301"/>
                  <a:pt x="1634507" y="655069"/>
                </a:cubicBezTo>
                <a:cubicBezTo>
                  <a:pt x="1565649" y="704253"/>
                  <a:pt x="1663588" y="662942"/>
                  <a:pt x="1553825" y="717822"/>
                </a:cubicBezTo>
                <a:cubicBezTo>
                  <a:pt x="1541872" y="723798"/>
                  <a:pt x="1530249" y="730487"/>
                  <a:pt x="1517966" y="735751"/>
                </a:cubicBezTo>
                <a:cubicBezTo>
                  <a:pt x="1509280" y="739473"/>
                  <a:pt x="1499524" y="740490"/>
                  <a:pt x="1491072" y="744716"/>
                </a:cubicBezTo>
                <a:cubicBezTo>
                  <a:pt x="1481435" y="749534"/>
                  <a:pt x="1474303" y="758963"/>
                  <a:pt x="1464178" y="762645"/>
                </a:cubicBezTo>
                <a:cubicBezTo>
                  <a:pt x="1337697" y="808638"/>
                  <a:pt x="1447786" y="750178"/>
                  <a:pt x="1302813" y="798504"/>
                </a:cubicBezTo>
                <a:cubicBezTo>
                  <a:pt x="1284884" y="804481"/>
                  <a:pt x="1267778" y="814090"/>
                  <a:pt x="1249025" y="816434"/>
                </a:cubicBezTo>
                <a:cubicBezTo>
                  <a:pt x="1117930" y="832820"/>
                  <a:pt x="1201369" y="824195"/>
                  <a:pt x="998013" y="834363"/>
                </a:cubicBezTo>
                <a:cubicBezTo>
                  <a:pt x="953830" y="840675"/>
                  <a:pt x="937819" y="840767"/>
                  <a:pt x="899401" y="852292"/>
                </a:cubicBezTo>
                <a:cubicBezTo>
                  <a:pt x="881299" y="857723"/>
                  <a:pt x="861338" y="859739"/>
                  <a:pt x="845613" y="870222"/>
                </a:cubicBezTo>
                <a:cubicBezTo>
                  <a:pt x="762838" y="925404"/>
                  <a:pt x="864659" y="854986"/>
                  <a:pt x="800789" y="906081"/>
                </a:cubicBezTo>
                <a:cubicBezTo>
                  <a:pt x="792376" y="912812"/>
                  <a:pt x="782662" y="917748"/>
                  <a:pt x="773895" y="924010"/>
                </a:cubicBezTo>
                <a:cubicBezTo>
                  <a:pt x="761737" y="932694"/>
                  <a:pt x="749514" y="941339"/>
                  <a:pt x="738036" y="950904"/>
                </a:cubicBezTo>
                <a:cubicBezTo>
                  <a:pt x="731543" y="956315"/>
                  <a:pt x="727355" y="964485"/>
                  <a:pt x="720107" y="968834"/>
                </a:cubicBezTo>
                <a:cubicBezTo>
                  <a:pt x="697188" y="982585"/>
                  <a:pt x="670627" y="989866"/>
                  <a:pt x="648389" y="1004692"/>
                </a:cubicBezTo>
                <a:cubicBezTo>
                  <a:pt x="639424" y="1010669"/>
                  <a:pt x="630850" y="1017276"/>
                  <a:pt x="621495" y="1022622"/>
                </a:cubicBezTo>
                <a:cubicBezTo>
                  <a:pt x="609892" y="1029252"/>
                  <a:pt x="596968" y="1033468"/>
                  <a:pt x="585636" y="1040551"/>
                </a:cubicBezTo>
                <a:cubicBezTo>
                  <a:pt x="578960" y="1044724"/>
                  <a:pt x="534950" y="1080204"/>
                  <a:pt x="522884" y="1085375"/>
                </a:cubicBezTo>
                <a:cubicBezTo>
                  <a:pt x="511559" y="1090228"/>
                  <a:pt x="498872" y="1090954"/>
                  <a:pt x="487025" y="1094339"/>
                </a:cubicBezTo>
                <a:cubicBezTo>
                  <a:pt x="477939" y="1096935"/>
                  <a:pt x="469096" y="1100316"/>
                  <a:pt x="460131" y="1103304"/>
                </a:cubicBezTo>
                <a:cubicBezTo>
                  <a:pt x="454154" y="1109281"/>
                  <a:pt x="449234" y="1116546"/>
                  <a:pt x="442201" y="1121234"/>
                </a:cubicBezTo>
                <a:cubicBezTo>
                  <a:pt x="386244" y="1158539"/>
                  <a:pt x="427255" y="1124224"/>
                  <a:pt x="379448" y="1148128"/>
                </a:cubicBezTo>
                <a:cubicBezTo>
                  <a:pt x="369811" y="1152946"/>
                  <a:pt x="362400" y="1161681"/>
                  <a:pt x="352554" y="1166057"/>
                </a:cubicBezTo>
                <a:cubicBezTo>
                  <a:pt x="335284" y="1173733"/>
                  <a:pt x="316695" y="1178010"/>
                  <a:pt x="298766" y="1183986"/>
                </a:cubicBezTo>
                <a:cubicBezTo>
                  <a:pt x="289801" y="1186974"/>
                  <a:pt x="281193" y="1191397"/>
                  <a:pt x="271872" y="1192951"/>
                </a:cubicBezTo>
                <a:cubicBezTo>
                  <a:pt x="253943" y="1195939"/>
                  <a:pt x="235718" y="1197508"/>
                  <a:pt x="218084" y="1201916"/>
                </a:cubicBezTo>
                <a:cubicBezTo>
                  <a:pt x="199749" y="1206500"/>
                  <a:pt x="182827" y="1216138"/>
                  <a:pt x="164295" y="1219845"/>
                </a:cubicBezTo>
                <a:lnTo>
                  <a:pt x="119472" y="1228810"/>
                </a:lnTo>
                <a:cubicBezTo>
                  <a:pt x="110507" y="1225822"/>
                  <a:pt x="99957" y="1225748"/>
                  <a:pt x="92578" y="1219845"/>
                </a:cubicBezTo>
                <a:cubicBezTo>
                  <a:pt x="61739" y="1195174"/>
                  <a:pt x="70561" y="1141532"/>
                  <a:pt x="65684" y="1112269"/>
                </a:cubicBezTo>
                <a:cubicBezTo>
                  <a:pt x="64131" y="1102948"/>
                  <a:pt x="59707" y="1094340"/>
                  <a:pt x="56719" y="1085375"/>
                </a:cubicBezTo>
                <a:cubicBezTo>
                  <a:pt x="53731" y="995728"/>
                  <a:pt x="53180" y="905967"/>
                  <a:pt x="47754" y="816434"/>
                </a:cubicBezTo>
                <a:cubicBezTo>
                  <a:pt x="47182" y="807001"/>
                  <a:pt x="41275" y="798656"/>
                  <a:pt x="38789" y="789539"/>
                </a:cubicBezTo>
                <a:cubicBezTo>
                  <a:pt x="19643" y="719338"/>
                  <a:pt x="22557" y="728003"/>
                  <a:pt x="11895" y="664034"/>
                </a:cubicBezTo>
                <a:cubicBezTo>
                  <a:pt x="2026" y="338329"/>
                  <a:pt x="-9023" y="329351"/>
                  <a:pt x="11895" y="260622"/>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endParaRPr lang="en-US">
              <a:solidFill>
                <a:prstClr val="white"/>
              </a:solidFill>
            </a:endParaRPr>
          </a:p>
        </p:txBody>
      </p:sp>
      <p:sp>
        <p:nvSpPr>
          <p:cNvPr id="6" name="Freeform 5"/>
          <p:cNvSpPr/>
          <p:nvPr/>
        </p:nvSpPr>
        <p:spPr>
          <a:xfrm>
            <a:off x="645459" y="4634753"/>
            <a:ext cx="3012141" cy="1766047"/>
          </a:xfrm>
          <a:custGeom>
            <a:avLst/>
            <a:gdLst>
              <a:gd name="connsiteX0" fmla="*/ 421341 w 3012141"/>
              <a:gd name="connsiteY0" fmla="*/ 986118 h 1766047"/>
              <a:gd name="connsiteX1" fmla="*/ 430306 w 3012141"/>
              <a:gd name="connsiteY1" fmla="*/ 941294 h 1766047"/>
              <a:gd name="connsiteX2" fmla="*/ 493059 w 3012141"/>
              <a:gd name="connsiteY2" fmla="*/ 824753 h 1766047"/>
              <a:gd name="connsiteX3" fmla="*/ 528917 w 3012141"/>
              <a:gd name="connsiteY3" fmla="*/ 815788 h 1766047"/>
              <a:gd name="connsiteX4" fmla="*/ 582706 w 3012141"/>
              <a:gd name="connsiteY4" fmla="*/ 779929 h 1766047"/>
              <a:gd name="connsiteX5" fmla="*/ 609600 w 3012141"/>
              <a:gd name="connsiteY5" fmla="*/ 762000 h 1766047"/>
              <a:gd name="connsiteX6" fmla="*/ 636494 w 3012141"/>
              <a:gd name="connsiteY6" fmla="*/ 753035 h 1766047"/>
              <a:gd name="connsiteX7" fmla="*/ 708212 w 3012141"/>
              <a:gd name="connsiteY7" fmla="*/ 735106 h 1766047"/>
              <a:gd name="connsiteX8" fmla="*/ 779929 w 3012141"/>
              <a:gd name="connsiteY8" fmla="*/ 717176 h 1766047"/>
              <a:gd name="connsiteX9" fmla="*/ 797859 w 3012141"/>
              <a:gd name="connsiteY9" fmla="*/ 699247 h 1766047"/>
              <a:gd name="connsiteX10" fmla="*/ 851647 w 3012141"/>
              <a:gd name="connsiteY10" fmla="*/ 681318 h 1766047"/>
              <a:gd name="connsiteX11" fmla="*/ 878541 w 3012141"/>
              <a:gd name="connsiteY11" fmla="*/ 663388 h 1766047"/>
              <a:gd name="connsiteX12" fmla="*/ 959223 w 3012141"/>
              <a:gd name="connsiteY12" fmla="*/ 645459 h 1766047"/>
              <a:gd name="connsiteX13" fmla="*/ 1004047 w 3012141"/>
              <a:gd name="connsiteY13" fmla="*/ 618565 h 1766047"/>
              <a:gd name="connsiteX14" fmla="*/ 1030941 w 3012141"/>
              <a:gd name="connsiteY14" fmla="*/ 600635 h 1766047"/>
              <a:gd name="connsiteX15" fmla="*/ 1066800 w 3012141"/>
              <a:gd name="connsiteY15" fmla="*/ 582706 h 1766047"/>
              <a:gd name="connsiteX16" fmla="*/ 1111623 w 3012141"/>
              <a:gd name="connsiteY16" fmla="*/ 546847 h 1766047"/>
              <a:gd name="connsiteX17" fmla="*/ 1147482 w 3012141"/>
              <a:gd name="connsiteY17" fmla="*/ 510988 h 1766047"/>
              <a:gd name="connsiteX18" fmla="*/ 1165412 w 3012141"/>
              <a:gd name="connsiteY18" fmla="*/ 493059 h 1766047"/>
              <a:gd name="connsiteX19" fmla="*/ 1183341 w 3012141"/>
              <a:gd name="connsiteY19" fmla="*/ 475129 h 1766047"/>
              <a:gd name="connsiteX20" fmla="*/ 1210235 w 3012141"/>
              <a:gd name="connsiteY20" fmla="*/ 457200 h 1766047"/>
              <a:gd name="connsiteX21" fmla="*/ 1246094 w 3012141"/>
              <a:gd name="connsiteY21" fmla="*/ 412376 h 1766047"/>
              <a:gd name="connsiteX22" fmla="*/ 1308847 w 3012141"/>
              <a:gd name="connsiteY22" fmla="*/ 376518 h 1766047"/>
              <a:gd name="connsiteX23" fmla="*/ 1353670 w 3012141"/>
              <a:gd name="connsiteY23" fmla="*/ 349623 h 1766047"/>
              <a:gd name="connsiteX24" fmla="*/ 1380565 w 3012141"/>
              <a:gd name="connsiteY24" fmla="*/ 331694 h 1766047"/>
              <a:gd name="connsiteX25" fmla="*/ 1434353 w 3012141"/>
              <a:gd name="connsiteY25" fmla="*/ 313765 h 1766047"/>
              <a:gd name="connsiteX26" fmla="*/ 1461247 w 3012141"/>
              <a:gd name="connsiteY26" fmla="*/ 304800 h 1766047"/>
              <a:gd name="connsiteX27" fmla="*/ 1532965 w 3012141"/>
              <a:gd name="connsiteY27" fmla="*/ 295835 h 1766047"/>
              <a:gd name="connsiteX28" fmla="*/ 1568823 w 3012141"/>
              <a:gd name="connsiteY28" fmla="*/ 286871 h 1766047"/>
              <a:gd name="connsiteX29" fmla="*/ 1595717 w 3012141"/>
              <a:gd name="connsiteY29" fmla="*/ 277906 h 1766047"/>
              <a:gd name="connsiteX30" fmla="*/ 1703294 w 3012141"/>
              <a:gd name="connsiteY30" fmla="*/ 268941 h 1766047"/>
              <a:gd name="connsiteX31" fmla="*/ 1739153 w 3012141"/>
              <a:gd name="connsiteY31" fmla="*/ 259976 h 1766047"/>
              <a:gd name="connsiteX32" fmla="*/ 1792941 w 3012141"/>
              <a:gd name="connsiteY32" fmla="*/ 251012 h 1766047"/>
              <a:gd name="connsiteX33" fmla="*/ 1855694 w 3012141"/>
              <a:gd name="connsiteY33" fmla="*/ 215153 h 1766047"/>
              <a:gd name="connsiteX34" fmla="*/ 1900517 w 3012141"/>
              <a:gd name="connsiteY34" fmla="*/ 206188 h 1766047"/>
              <a:gd name="connsiteX35" fmla="*/ 1927412 w 3012141"/>
              <a:gd name="connsiteY35" fmla="*/ 197223 h 1766047"/>
              <a:gd name="connsiteX36" fmla="*/ 1990165 w 3012141"/>
              <a:gd name="connsiteY36" fmla="*/ 143435 h 1766047"/>
              <a:gd name="connsiteX37" fmla="*/ 2017059 w 3012141"/>
              <a:gd name="connsiteY37" fmla="*/ 134471 h 1766047"/>
              <a:gd name="connsiteX38" fmla="*/ 2034988 w 3012141"/>
              <a:gd name="connsiteY38" fmla="*/ 116541 h 1766047"/>
              <a:gd name="connsiteX39" fmla="*/ 2097741 w 3012141"/>
              <a:gd name="connsiteY39" fmla="*/ 98612 h 1766047"/>
              <a:gd name="connsiteX40" fmla="*/ 2142565 w 3012141"/>
              <a:gd name="connsiteY40" fmla="*/ 62753 h 1766047"/>
              <a:gd name="connsiteX41" fmla="*/ 2160494 w 3012141"/>
              <a:gd name="connsiteY41" fmla="*/ 44823 h 1766047"/>
              <a:gd name="connsiteX42" fmla="*/ 2214282 w 3012141"/>
              <a:gd name="connsiteY42" fmla="*/ 26894 h 1766047"/>
              <a:gd name="connsiteX43" fmla="*/ 2241176 w 3012141"/>
              <a:gd name="connsiteY43" fmla="*/ 17929 h 1766047"/>
              <a:gd name="connsiteX44" fmla="*/ 2725270 w 3012141"/>
              <a:gd name="connsiteY44" fmla="*/ 0 h 1766047"/>
              <a:gd name="connsiteX45" fmla="*/ 2823882 w 3012141"/>
              <a:gd name="connsiteY45" fmla="*/ 17929 h 1766047"/>
              <a:gd name="connsiteX46" fmla="*/ 2877670 w 3012141"/>
              <a:gd name="connsiteY46" fmla="*/ 26894 h 1766047"/>
              <a:gd name="connsiteX47" fmla="*/ 2931459 w 3012141"/>
              <a:gd name="connsiteY47" fmla="*/ 44823 h 1766047"/>
              <a:gd name="connsiteX48" fmla="*/ 2976282 w 3012141"/>
              <a:gd name="connsiteY48" fmla="*/ 80682 h 1766047"/>
              <a:gd name="connsiteX49" fmla="*/ 3012141 w 3012141"/>
              <a:gd name="connsiteY49" fmla="*/ 125506 h 1766047"/>
              <a:gd name="connsiteX50" fmla="*/ 3003176 w 3012141"/>
              <a:gd name="connsiteY50" fmla="*/ 197223 h 1766047"/>
              <a:gd name="connsiteX51" fmla="*/ 2994212 w 3012141"/>
              <a:gd name="connsiteY51" fmla="*/ 224118 h 1766047"/>
              <a:gd name="connsiteX52" fmla="*/ 2967317 w 3012141"/>
              <a:gd name="connsiteY52" fmla="*/ 233082 h 1766047"/>
              <a:gd name="connsiteX53" fmla="*/ 2913529 w 3012141"/>
              <a:gd name="connsiteY53" fmla="*/ 259976 h 1766047"/>
              <a:gd name="connsiteX54" fmla="*/ 2886635 w 3012141"/>
              <a:gd name="connsiteY54" fmla="*/ 277906 h 1766047"/>
              <a:gd name="connsiteX55" fmla="*/ 2832847 w 3012141"/>
              <a:gd name="connsiteY55" fmla="*/ 295835 h 1766047"/>
              <a:gd name="connsiteX56" fmla="*/ 2805953 w 3012141"/>
              <a:gd name="connsiteY56" fmla="*/ 304800 h 1766047"/>
              <a:gd name="connsiteX57" fmla="*/ 2770094 w 3012141"/>
              <a:gd name="connsiteY57" fmla="*/ 313765 h 1766047"/>
              <a:gd name="connsiteX58" fmla="*/ 2716306 w 3012141"/>
              <a:gd name="connsiteY58" fmla="*/ 331694 h 1766047"/>
              <a:gd name="connsiteX59" fmla="*/ 2662517 w 3012141"/>
              <a:gd name="connsiteY59" fmla="*/ 358588 h 1766047"/>
              <a:gd name="connsiteX60" fmla="*/ 2563906 w 3012141"/>
              <a:gd name="connsiteY60" fmla="*/ 385482 h 1766047"/>
              <a:gd name="connsiteX61" fmla="*/ 2519082 w 3012141"/>
              <a:gd name="connsiteY61" fmla="*/ 412376 h 1766047"/>
              <a:gd name="connsiteX62" fmla="*/ 2501153 w 3012141"/>
              <a:gd name="connsiteY62" fmla="*/ 430306 h 1766047"/>
              <a:gd name="connsiteX63" fmla="*/ 2321859 w 3012141"/>
              <a:gd name="connsiteY63" fmla="*/ 412376 h 1766047"/>
              <a:gd name="connsiteX64" fmla="*/ 2268070 w 3012141"/>
              <a:gd name="connsiteY64" fmla="*/ 394447 h 1766047"/>
              <a:gd name="connsiteX65" fmla="*/ 2214282 w 3012141"/>
              <a:gd name="connsiteY65" fmla="*/ 403412 h 1766047"/>
              <a:gd name="connsiteX66" fmla="*/ 2187388 w 3012141"/>
              <a:gd name="connsiteY66" fmla="*/ 502023 h 1766047"/>
              <a:gd name="connsiteX67" fmla="*/ 2151529 w 3012141"/>
              <a:gd name="connsiteY67" fmla="*/ 537882 h 1766047"/>
              <a:gd name="connsiteX68" fmla="*/ 2133600 w 3012141"/>
              <a:gd name="connsiteY68" fmla="*/ 555812 h 1766047"/>
              <a:gd name="connsiteX69" fmla="*/ 2115670 w 3012141"/>
              <a:gd name="connsiteY69" fmla="*/ 573741 h 1766047"/>
              <a:gd name="connsiteX70" fmla="*/ 2097741 w 3012141"/>
              <a:gd name="connsiteY70" fmla="*/ 591671 h 1766047"/>
              <a:gd name="connsiteX71" fmla="*/ 2088776 w 3012141"/>
              <a:gd name="connsiteY71" fmla="*/ 618565 h 1766047"/>
              <a:gd name="connsiteX72" fmla="*/ 2034988 w 3012141"/>
              <a:gd name="connsiteY72" fmla="*/ 645459 h 1766047"/>
              <a:gd name="connsiteX73" fmla="*/ 2026023 w 3012141"/>
              <a:gd name="connsiteY73" fmla="*/ 672353 h 1766047"/>
              <a:gd name="connsiteX74" fmla="*/ 1999129 w 3012141"/>
              <a:gd name="connsiteY74" fmla="*/ 690282 h 1766047"/>
              <a:gd name="connsiteX75" fmla="*/ 1981200 w 3012141"/>
              <a:gd name="connsiteY75" fmla="*/ 708212 h 1766047"/>
              <a:gd name="connsiteX76" fmla="*/ 1954306 w 3012141"/>
              <a:gd name="connsiteY76" fmla="*/ 788894 h 1766047"/>
              <a:gd name="connsiteX77" fmla="*/ 1945341 w 3012141"/>
              <a:gd name="connsiteY77" fmla="*/ 815788 h 1766047"/>
              <a:gd name="connsiteX78" fmla="*/ 1963270 w 3012141"/>
              <a:gd name="connsiteY78" fmla="*/ 833718 h 1766047"/>
              <a:gd name="connsiteX79" fmla="*/ 1990165 w 3012141"/>
              <a:gd name="connsiteY79" fmla="*/ 923365 h 1766047"/>
              <a:gd name="connsiteX80" fmla="*/ 1972235 w 3012141"/>
              <a:gd name="connsiteY80" fmla="*/ 1030941 h 1766047"/>
              <a:gd name="connsiteX81" fmla="*/ 1954306 w 3012141"/>
              <a:gd name="connsiteY81" fmla="*/ 1048871 h 1766047"/>
              <a:gd name="connsiteX82" fmla="*/ 1927412 w 3012141"/>
              <a:gd name="connsiteY82" fmla="*/ 1057835 h 1766047"/>
              <a:gd name="connsiteX83" fmla="*/ 1909482 w 3012141"/>
              <a:gd name="connsiteY83" fmla="*/ 1075765 h 1766047"/>
              <a:gd name="connsiteX84" fmla="*/ 1891553 w 3012141"/>
              <a:gd name="connsiteY84" fmla="*/ 1102659 h 1766047"/>
              <a:gd name="connsiteX85" fmla="*/ 1864659 w 3012141"/>
              <a:gd name="connsiteY85" fmla="*/ 1120588 h 1766047"/>
              <a:gd name="connsiteX86" fmla="*/ 1792941 w 3012141"/>
              <a:gd name="connsiteY86" fmla="*/ 1174376 h 1766047"/>
              <a:gd name="connsiteX87" fmla="*/ 1783976 w 3012141"/>
              <a:gd name="connsiteY87" fmla="*/ 1201271 h 1766047"/>
              <a:gd name="connsiteX88" fmla="*/ 1658470 w 3012141"/>
              <a:gd name="connsiteY88" fmla="*/ 1228165 h 1766047"/>
              <a:gd name="connsiteX89" fmla="*/ 1595717 w 3012141"/>
              <a:gd name="connsiteY89" fmla="*/ 1246094 h 1766047"/>
              <a:gd name="connsiteX90" fmla="*/ 1559859 w 3012141"/>
              <a:gd name="connsiteY90" fmla="*/ 1255059 h 1766047"/>
              <a:gd name="connsiteX91" fmla="*/ 1541929 w 3012141"/>
              <a:gd name="connsiteY91" fmla="*/ 1272988 h 1766047"/>
              <a:gd name="connsiteX92" fmla="*/ 1479176 w 3012141"/>
              <a:gd name="connsiteY92" fmla="*/ 1308847 h 1766047"/>
              <a:gd name="connsiteX93" fmla="*/ 1461247 w 3012141"/>
              <a:gd name="connsiteY93" fmla="*/ 1335741 h 1766047"/>
              <a:gd name="connsiteX94" fmla="*/ 1407459 w 3012141"/>
              <a:gd name="connsiteY94" fmla="*/ 1353671 h 1766047"/>
              <a:gd name="connsiteX95" fmla="*/ 1380565 w 3012141"/>
              <a:gd name="connsiteY95" fmla="*/ 1362635 h 1766047"/>
              <a:gd name="connsiteX96" fmla="*/ 1299882 w 3012141"/>
              <a:gd name="connsiteY96" fmla="*/ 1380565 h 1766047"/>
              <a:gd name="connsiteX97" fmla="*/ 1281953 w 3012141"/>
              <a:gd name="connsiteY97" fmla="*/ 1407459 h 1766047"/>
              <a:gd name="connsiteX98" fmla="*/ 1219200 w 3012141"/>
              <a:gd name="connsiteY98" fmla="*/ 1461247 h 1766047"/>
              <a:gd name="connsiteX99" fmla="*/ 1183341 w 3012141"/>
              <a:gd name="connsiteY99" fmla="*/ 1506071 h 1766047"/>
              <a:gd name="connsiteX100" fmla="*/ 1147482 w 3012141"/>
              <a:gd name="connsiteY100" fmla="*/ 1550894 h 1766047"/>
              <a:gd name="connsiteX101" fmla="*/ 1111623 w 3012141"/>
              <a:gd name="connsiteY101" fmla="*/ 1568823 h 1766047"/>
              <a:gd name="connsiteX102" fmla="*/ 1093694 w 3012141"/>
              <a:gd name="connsiteY102" fmla="*/ 1586753 h 1766047"/>
              <a:gd name="connsiteX103" fmla="*/ 1057835 w 3012141"/>
              <a:gd name="connsiteY103" fmla="*/ 1595718 h 1766047"/>
              <a:gd name="connsiteX104" fmla="*/ 1030941 w 3012141"/>
              <a:gd name="connsiteY104" fmla="*/ 1604682 h 1766047"/>
              <a:gd name="connsiteX105" fmla="*/ 995082 w 3012141"/>
              <a:gd name="connsiteY105" fmla="*/ 1640541 h 1766047"/>
              <a:gd name="connsiteX106" fmla="*/ 932329 w 3012141"/>
              <a:gd name="connsiteY106" fmla="*/ 1676400 h 1766047"/>
              <a:gd name="connsiteX107" fmla="*/ 896470 w 3012141"/>
              <a:gd name="connsiteY107" fmla="*/ 1694329 h 1766047"/>
              <a:gd name="connsiteX108" fmla="*/ 851647 w 3012141"/>
              <a:gd name="connsiteY108" fmla="*/ 1721223 h 1766047"/>
              <a:gd name="connsiteX109" fmla="*/ 833717 w 3012141"/>
              <a:gd name="connsiteY109" fmla="*/ 1739153 h 1766047"/>
              <a:gd name="connsiteX110" fmla="*/ 806823 w 3012141"/>
              <a:gd name="connsiteY110" fmla="*/ 1748118 h 1766047"/>
              <a:gd name="connsiteX111" fmla="*/ 779929 w 3012141"/>
              <a:gd name="connsiteY111" fmla="*/ 1766047 h 1766047"/>
              <a:gd name="connsiteX112" fmla="*/ 277906 w 3012141"/>
              <a:gd name="connsiteY112" fmla="*/ 1748118 h 1766047"/>
              <a:gd name="connsiteX113" fmla="*/ 26894 w 3012141"/>
              <a:gd name="connsiteY113" fmla="*/ 1739153 h 1766047"/>
              <a:gd name="connsiteX114" fmla="*/ 8965 w 3012141"/>
              <a:gd name="connsiteY114" fmla="*/ 1721223 h 1766047"/>
              <a:gd name="connsiteX115" fmla="*/ 0 w 3012141"/>
              <a:gd name="connsiteY115" fmla="*/ 1694329 h 1766047"/>
              <a:gd name="connsiteX116" fmla="*/ 35859 w 3012141"/>
              <a:gd name="connsiteY116" fmla="*/ 1640541 h 1766047"/>
              <a:gd name="connsiteX117" fmla="*/ 62753 w 3012141"/>
              <a:gd name="connsiteY117" fmla="*/ 1622612 h 1766047"/>
              <a:gd name="connsiteX118" fmla="*/ 125506 w 3012141"/>
              <a:gd name="connsiteY118" fmla="*/ 1568823 h 1766047"/>
              <a:gd name="connsiteX119" fmla="*/ 188259 w 3012141"/>
              <a:gd name="connsiteY119" fmla="*/ 1497106 h 1766047"/>
              <a:gd name="connsiteX120" fmla="*/ 215153 w 3012141"/>
              <a:gd name="connsiteY120" fmla="*/ 1488141 h 1766047"/>
              <a:gd name="connsiteX121" fmla="*/ 251012 w 3012141"/>
              <a:gd name="connsiteY121" fmla="*/ 1452282 h 1766047"/>
              <a:gd name="connsiteX122" fmla="*/ 268941 w 3012141"/>
              <a:gd name="connsiteY122" fmla="*/ 1425388 h 1766047"/>
              <a:gd name="connsiteX123" fmla="*/ 295835 w 3012141"/>
              <a:gd name="connsiteY123" fmla="*/ 1407459 h 1766047"/>
              <a:gd name="connsiteX124" fmla="*/ 367553 w 3012141"/>
              <a:gd name="connsiteY124" fmla="*/ 1353671 h 1766047"/>
              <a:gd name="connsiteX125" fmla="*/ 421341 w 3012141"/>
              <a:gd name="connsiteY125" fmla="*/ 1335741 h 1766047"/>
              <a:gd name="connsiteX126" fmla="*/ 475129 w 3012141"/>
              <a:gd name="connsiteY126" fmla="*/ 1299882 h 1766047"/>
              <a:gd name="connsiteX127" fmla="*/ 502023 w 3012141"/>
              <a:gd name="connsiteY127" fmla="*/ 1281953 h 1766047"/>
              <a:gd name="connsiteX128" fmla="*/ 537882 w 3012141"/>
              <a:gd name="connsiteY128" fmla="*/ 1264023 h 1766047"/>
              <a:gd name="connsiteX129" fmla="*/ 555812 w 3012141"/>
              <a:gd name="connsiteY129" fmla="*/ 1246094 h 1766047"/>
              <a:gd name="connsiteX130" fmla="*/ 582706 w 3012141"/>
              <a:gd name="connsiteY130" fmla="*/ 1228165 h 1766047"/>
              <a:gd name="connsiteX131" fmla="*/ 609600 w 3012141"/>
              <a:gd name="connsiteY131" fmla="*/ 1138518 h 1766047"/>
              <a:gd name="connsiteX132" fmla="*/ 600635 w 3012141"/>
              <a:gd name="connsiteY132" fmla="*/ 1102659 h 1766047"/>
              <a:gd name="connsiteX133" fmla="*/ 564776 w 3012141"/>
              <a:gd name="connsiteY133" fmla="*/ 1093694 h 1766047"/>
              <a:gd name="connsiteX134" fmla="*/ 510988 w 3012141"/>
              <a:gd name="connsiteY134" fmla="*/ 1066800 h 1766047"/>
              <a:gd name="connsiteX135" fmla="*/ 484094 w 3012141"/>
              <a:gd name="connsiteY135" fmla="*/ 1057835 h 1766047"/>
              <a:gd name="connsiteX136" fmla="*/ 448235 w 3012141"/>
              <a:gd name="connsiteY136" fmla="*/ 977153 h 1766047"/>
              <a:gd name="connsiteX137" fmla="*/ 439270 w 3012141"/>
              <a:gd name="connsiteY137" fmla="*/ 950259 h 1766047"/>
              <a:gd name="connsiteX138" fmla="*/ 466165 w 3012141"/>
              <a:gd name="connsiteY138" fmla="*/ 887506 h 1766047"/>
              <a:gd name="connsiteX139" fmla="*/ 475129 w 3012141"/>
              <a:gd name="connsiteY139" fmla="*/ 887506 h 17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012141" h="1766047">
                <a:moveTo>
                  <a:pt x="421341" y="986118"/>
                </a:moveTo>
                <a:cubicBezTo>
                  <a:pt x="424329" y="971177"/>
                  <a:pt x="426880" y="956141"/>
                  <a:pt x="430306" y="941294"/>
                </a:cubicBezTo>
                <a:cubicBezTo>
                  <a:pt x="438145" y="907323"/>
                  <a:pt x="443857" y="837054"/>
                  <a:pt x="493059" y="824753"/>
                </a:cubicBezTo>
                <a:lnTo>
                  <a:pt x="528917" y="815788"/>
                </a:lnTo>
                <a:cubicBezTo>
                  <a:pt x="560431" y="768518"/>
                  <a:pt x="528676" y="803085"/>
                  <a:pt x="582706" y="779929"/>
                </a:cubicBezTo>
                <a:cubicBezTo>
                  <a:pt x="592609" y="775685"/>
                  <a:pt x="599963" y="766818"/>
                  <a:pt x="609600" y="762000"/>
                </a:cubicBezTo>
                <a:cubicBezTo>
                  <a:pt x="618052" y="757774"/>
                  <a:pt x="627377" y="755521"/>
                  <a:pt x="636494" y="753035"/>
                </a:cubicBezTo>
                <a:cubicBezTo>
                  <a:pt x="660267" y="746551"/>
                  <a:pt x="684049" y="739939"/>
                  <a:pt x="708212" y="735106"/>
                </a:cubicBezTo>
                <a:cubicBezTo>
                  <a:pt x="762301" y="724288"/>
                  <a:pt x="738580" y="730959"/>
                  <a:pt x="779929" y="717176"/>
                </a:cubicBezTo>
                <a:cubicBezTo>
                  <a:pt x="785906" y="711200"/>
                  <a:pt x="790299" y="703027"/>
                  <a:pt x="797859" y="699247"/>
                </a:cubicBezTo>
                <a:cubicBezTo>
                  <a:pt x="814763" y="690795"/>
                  <a:pt x="851647" y="681318"/>
                  <a:pt x="851647" y="681318"/>
                </a:cubicBezTo>
                <a:cubicBezTo>
                  <a:pt x="860612" y="675341"/>
                  <a:pt x="868638" y="667632"/>
                  <a:pt x="878541" y="663388"/>
                </a:cubicBezTo>
                <a:cubicBezTo>
                  <a:pt x="889622" y="658639"/>
                  <a:pt x="951241" y="647055"/>
                  <a:pt x="959223" y="645459"/>
                </a:cubicBezTo>
                <a:cubicBezTo>
                  <a:pt x="994246" y="610436"/>
                  <a:pt x="957495" y="641841"/>
                  <a:pt x="1004047" y="618565"/>
                </a:cubicBezTo>
                <a:cubicBezTo>
                  <a:pt x="1013684" y="613747"/>
                  <a:pt x="1021586" y="605981"/>
                  <a:pt x="1030941" y="600635"/>
                </a:cubicBezTo>
                <a:cubicBezTo>
                  <a:pt x="1042544" y="594005"/>
                  <a:pt x="1054847" y="588682"/>
                  <a:pt x="1066800" y="582706"/>
                </a:cubicBezTo>
                <a:cubicBezTo>
                  <a:pt x="1127820" y="521683"/>
                  <a:pt x="1032478" y="614685"/>
                  <a:pt x="1111623" y="546847"/>
                </a:cubicBezTo>
                <a:cubicBezTo>
                  <a:pt x="1124458" y="535846"/>
                  <a:pt x="1135529" y="522941"/>
                  <a:pt x="1147482" y="510988"/>
                </a:cubicBezTo>
                <a:lnTo>
                  <a:pt x="1165412" y="493059"/>
                </a:lnTo>
                <a:cubicBezTo>
                  <a:pt x="1171389" y="487082"/>
                  <a:pt x="1176308" y="479817"/>
                  <a:pt x="1183341" y="475129"/>
                </a:cubicBezTo>
                <a:cubicBezTo>
                  <a:pt x="1192306" y="469153"/>
                  <a:pt x="1201822" y="463930"/>
                  <a:pt x="1210235" y="457200"/>
                </a:cubicBezTo>
                <a:cubicBezTo>
                  <a:pt x="1254595" y="421713"/>
                  <a:pt x="1199497" y="458974"/>
                  <a:pt x="1246094" y="412376"/>
                </a:cubicBezTo>
                <a:cubicBezTo>
                  <a:pt x="1258764" y="399705"/>
                  <a:pt x="1294786" y="383548"/>
                  <a:pt x="1308847" y="376518"/>
                </a:cubicBezTo>
                <a:cubicBezTo>
                  <a:pt x="1343864" y="341499"/>
                  <a:pt x="1307123" y="372896"/>
                  <a:pt x="1353670" y="349623"/>
                </a:cubicBezTo>
                <a:cubicBezTo>
                  <a:pt x="1363307" y="344805"/>
                  <a:pt x="1370719" y="336070"/>
                  <a:pt x="1380565" y="331694"/>
                </a:cubicBezTo>
                <a:cubicBezTo>
                  <a:pt x="1397835" y="324019"/>
                  <a:pt x="1416424" y="319741"/>
                  <a:pt x="1434353" y="313765"/>
                </a:cubicBezTo>
                <a:cubicBezTo>
                  <a:pt x="1443318" y="310777"/>
                  <a:pt x="1451870" y="305972"/>
                  <a:pt x="1461247" y="304800"/>
                </a:cubicBezTo>
                <a:cubicBezTo>
                  <a:pt x="1485153" y="301812"/>
                  <a:pt x="1509201" y="299796"/>
                  <a:pt x="1532965" y="295835"/>
                </a:cubicBezTo>
                <a:cubicBezTo>
                  <a:pt x="1545118" y="293810"/>
                  <a:pt x="1556977" y="290256"/>
                  <a:pt x="1568823" y="286871"/>
                </a:cubicBezTo>
                <a:cubicBezTo>
                  <a:pt x="1577909" y="284275"/>
                  <a:pt x="1586350" y="279155"/>
                  <a:pt x="1595717" y="277906"/>
                </a:cubicBezTo>
                <a:cubicBezTo>
                  <a:pt x="1631385" y="273150"/>
                  <a:pt x="1667435" y="271929"/>
                  <a:pt x="1703294" y="268941"/>
                </a:cubicBezTo>
                <a:cubicBezTo>
                  <a:pt x="1715247" y="265953"/>
                  <a:pt x="1727071" y="262392"/>
                  <a:pt x="1739153" y="259976"/>
                </a:cubicBezTo>
                <a:cubicBezTo>
                  <a:pt x="1756977" y="256411"/>
                  <a:pt x="1775531" y="256235"/>
                  <a:pt x="1792941" y="251012"/>
                </a:cubicBezTo>
                <a:cubicBezTo>
                  <a:pt x="1900459" y="218757"/>
                  <a:pt x="1767677" y="248159"/>
                  <a:pt x="1855694" y="215153"/>
                </a:cubicBezTo>
                <a:cubicBezTo>
                  <a:pt x="1869961" y="209803"/>
                  <a:pt x="1885735" y="209884"/>
                  <a:pt x="1900517" y="206188"/>
                </a:cubicBezTo>
                <a:cubicBezTo>
                  <a:pt x="1909685" y="203896"/>
                  <a:pt x="1918447" y="200211"/>
                  <a:pt x="1927412" y="197223"/>
                </a:cubicBezTo>
                <a:cubicBezTo>
                  <a:pt x="1949468" y="175167"/>
                  <a:pt x="1962859" y="157088"/>
                  <a:pt x="1990165" y="143435"/>
                </a:cubicBezTo>
                <a:cubicBezTo>
                  <a:pt x="1998617" y="139209"/>
                  <a:pt x="2008094" y="137459"/>
                  <a:pt x="2017059" y="134471"/>
                </a:cubicBezTo>
                <a:cubicBezTo>
                  <a:pt x="2023035" y="128494"/>
                  <a:pt x="2027741" y="120890"/>
                  <a:pt x="2034988" y="116541"/>
                </a:cubicBezTo>
                <a:cubicBezTo>
                  <a:pt x="2044177" y="111028"/>
                  <a:pt x="2091039" y="100287"/>
                  <a:pt x="2097741" y="98612"/>
                </a:cubicBezTo>
                <a:cubicBezTo>
                  <a:pt x="2141031" y="55320"/>
                  <a:pt x="2086020" y="107989"/>
                  <a:pt x="2142565" y="62753"/>
                </a:cubicBezTo>
                <a:cubicBezTo>
                  <a:pt x="2149165" y="57473"/>
                  <a:pt x="2152934" y="48603"/>
                  <a:pt x="2160494" y="44823"/>
                </a:cubicBezTo>
                <a:cubicBezTo>
                  <a:pt x="2177398" y="36371"/>
                  <a:pt x="2196353" y="32870"/>
                  <a:pt x="2214282" y="26894"/>
                </a:cubicBezTo>
                <a:cubicBezTo>
                  <a:pt x="2223247" y="23906"/>
                  <a:pt x="2231733" y="18279"/>
                  <a:pt x="2241176" y="17929"/>
                </a:cubicBezTo>
                <a:lnTo>
                  <a:pt x="2725270" y="0"/>
                </a:lnTo>
                <a:cubicBezTo>
                  <a:pt x="2883754" y="26414"/>
                  <a:pt x="2686073" y="-7127"/>
                  <a:pt x="2823882" y="17929"/>
                </a:cubicBezTo>
                <a:cubicBezTo>
                  <a:pt x="2841765" y="21180"/>
                  <a:pt x="2860036" y="22486"/>
                  <a:pt x="2877670" y="26894"/>
                </a:cubicBezTo>
                <a:cubicBezTo>
                  <a:pt x="2896005" y="31478"/>
                  <a:pt x="2931459" y="44823"/>
                  <a:pt x="2931459" y="44823"/>
                </a:cubicBezTo>
                <a:cubicBezTo>
                  <a:pt x="2974745" y="88111"/>
                  <a:pt x="2919743" y="35451"/>
                  <a:pt x="2976282" y="80682"/>
                </a:cubicBezTo>
                <a:cubicBezTo>
                  <a:pt x="2994531" y="95281"/>
                  <a:pt x="2998828" y="105536"/>
                  <a:pt x="3012141" y="125506"/>
                </a:cubicBezTo>
                <a:cubicBezTo>
                  <a:pt x="3009153" y="149412"/>
                  <a:pt x="3007486" y="173520"/>
                  <a:pt x="3003176" y="197223"/>
                </a:cubicBezTo>
                <a:cubicBezTo>
                  <a:pt x="3001486" y="206520"/>
                  <a:pt x="3000894" y="217436"/>
                  <a:pt x="2994212" y="224118"/>
                </a:cubicBezTo>
                <a:cubicBezTo>
                  <a:pt x="2987530" y="230800"/>
                  <a:pt x="2976282" y="230094"/>
                  <a:pt x="2967317" y="233082"/>
                </a:cubicBezTo>
                <a:cubicBezTo>
                  <a:pt x="2890242" y="284467"/>
                  <a:pt x="2987760" y="222861"/>
                  <a:pt x="2913529" y="259976"/>
                </a:cubicBezTo>
                <a:cubicBezTo>
                  <a:pt x="2903892" y="264794"/>
                  <a:pt x="2896481" y="273530"/>
                  <a:pt x="2886635" y="277906"/>
                </a:cubicBezTo>
                <a:cubicBezTo>
                  <a:pt x="2869365" y="285582"/>
                  <a:pt x="2850776" y="289859"/>
                  <a:pt x="2832847" y="295835"/>
                </a:cubicBezTo>
                <a:cubicBezTo>
                  <a:pt x="2823882" y="298823"/>
                  <a:pt x="2815120" y="302508"/>
                  <a:pt x="2805953" y="304800"/>
                </a:cubicBezTo>
                <a:cubicBezTo>
                  <a:pt x="2794000" y="307788"/>
                  <a:pt x="2781895" y="310225"/>
                  <a:pt x="2770094" y="313765"/>
                </a:cubicBezTo>
                <a:cubicBezTo>
                  <a:pt x="2751992" y="319196"/>
                  <a:pt x="2734235" y="325718"/>
                  <a:pt x="2716306" y="331694"/>
                </a:cubicBezTo>
                <a:cubicBezTo>
                  <a:pt x="2618236" y="364384"/>
                  <a:pt x="2766775" y="312251"/>
                  <a:pt x="2662517" y="358588"/>
                </a:cubicBezTo>
                <a:cubicBezTo>
                  <a:pt x="2625288" y="375134"/>
                  <a:pt x="2602257" y="377812"/>
                  <a:pt x="2563906" y="385482"/>
                </a:cubicBezTo>
                <a:cubicBezTo>
                  <a:pt x="2518473" y="430915"/>
                  <a:pt x="2577272" y="377461"/>
                  <a:pt x="2519082" y="412376"/>
                </a:cubicBezTo>
                <a:cubicBezTo>
                  <a:pt x="2511834" y="416725"/>
                  <a:pt x="2507129" y="424329"/>
                  <a:pt x="2501153" y="430306"/>
                </a:cubicBezTo>
                <a:cubicBezTo>
                  <a:pt x="2459978" y="427365"/>
                  <a:pt x="2372614" y="425065"/>
                  <a:pt x="2321859" y="412376"/>
                </a:cubicBezTo>
                <a:cubicBezTo>
                  <a:pt x="2303524" y="407792"/>
                  <a:pt x="2268070" y="394447"/>
                  <a:pt x="2268070" y="394447"/>
                </a:cubicBezTo>
                <a:cubicBezTo>
                  <a:pt x="2250141" y="397435"/>
                  <a:pt x="2227961" y="391443"/>
                  <a:pt x="2214282" y="403412"/>
                </a:cubicBezTo>
                <a:cubicBezTo>
                  <a:pt x="2189423" y="425164"/>
                  <a:pt x="2201762" y="476150"/>
                  <a:pt x="2187388" y="502023"/>
                </a:cubicBezTo>
                <a:cubicBezTo>
                  <a:pt x="2179179" y="516800"/>
                  <a:pt x="2163482" y="525929"/>
                  <a:pt x="2151529" y="537882"/>
                </a:cubicBezTo>
                <a:lnTo>
                  <a:pt x="2133600" y="555812"/>
                </a:lnTo>
                <a:lnTo>
                  <a:pt x="2115670" y="573741"/>
                </a:lnTo>
                <a:lnTo>
                  <a:pt x="2097741" y="591671"/>
                </a:lnTo>
                <a:cubicBezTo>
                  <a:pt x="2094753" y="600636"/>
                  <a:pt x="2094679" y="611186"/>
                  <a:pt x="2088776" y="618565"/>
                </a:cubicBezTo>
                <a:cubicBezTo>
                  <a:pt x="2076138" y="634363"/>
                  <a:pt x="2052704" y="639553"/>
                  <a:pt x="2034988" y="645459"/>
                </a:cubicBezTo>
                <a:cubicBezTo>
                  <a:pt x="2032000" y="654424"/>
                  <a:pt x="2031926" y="664974"/>
                  <a:pt x="2026023" y="672353"/>
                </a:cubicBezTo>
                <a:cubicBezTo>
                  <a:pt x="2019292" y="680766"/>
                  <a:pt x="2007542" y="683551"/>
                  <a:pt x="1999129" y="690282"/>
                </a:cubicBezTo>
                <a:cubicBezTo>
                  <a:pt x="1992529" y="695562"/>
                  <a:pt x="1987176" y="702235"/>
                  <a:pt x="1981200" y="708212"/>
                </a:cubicBezTo>
                <a:lnTo>
                  <a:pt x="1954306" y="788894"/>
                </a:lnTo>
                <a:lnTo>
                  <a:pt x="1945341" y="815788"/>
                </a:lnTo>
                <a:cubicBezTo>
                  <a:pt x="1951317" y="821765"/>
                  <a:pt x="1959490" y="826158"/>
                  <a:pt x="1963270" y="833718"/>
                </a:cubicBezTo>
                <a:cubicBezTo>
                  <a:pt x="1974184" y="855546"/>
                  <a:pt x="1983730" y="897627"/>
                  <a:pt x="1990165" y="923365"/>
                </a:cubicBezTo>
                <a:cubicBezTo>
                  <a:pt x="1989279" y="931340"/>
                  <a:pt x="1986572" y="1007046"/>
                  <a:pt x="1972235" y="1030941"/>
                </a:cubicBezTo>
                <a:cubicBezTo>
                  <a:pt x="1967887" y="1038189"/>
                  <a:pt x="1961554" y="1044522"/>
                  <a:pt x="1954306" y="1048871"/>
                </a:cubicBezTo>
                <a:cubicBezTo>
                  <a:pt x="1946203" y="1053733"/>
                  <a:pt x="1936377" y="1054847"/>
                  <a:pt x="1927412" y="1057835"/>
                </a:cubicBezTo>
                <a:cubicBezTo>
                  <a:pt x="1921435" y="1063812"/>
                  <a:pt x="1914762" y="1069165"/>
                  <a:pt x="1909482" y="1075765"/>
                </a:cubicBezTo>
                <a:cubicBezTo>
                  <a:pt x="1902751" y="1084178"/>
                  <a:pt x="1899171" y="1095041"/>
                  <a:pt x="1891553" y="1102659"/>
                </a:cubicBezTo>
                <a:cubicBezTo>
                  <a:pt x="1883935" y="1110277"/>
                  <a:pt x="1872767" y="1113493"/>
                  <a:pt x="1864659" y="1120588"/>
                </a:cubicBezTo>
                <a:cubicBezTo>
                  <a:pt x="1801267" y="1176055"/>
                  <a:pt x="1845196" y="1156959"/>
                  <a:pt x="1792941" y="1174376"/>
                </a:cubicBezTo>
                <a:cubicBezTo>
                  <a:pt x="1789953" y="1183341"/>
                  <a:pt x="1791666" y="1195778"/>
                  <a:pt x="1783976" y="1201271"/>
                </a:cubicBezTo>
                <a:cubicBezTo>
                  <a:pt x="1755252" y="1221789"/>
                  <a:pt x="1687855" y="1223268"/>
                  <a:pt x="1658470" y="1228165"/>
                </a:cubicBezTo>
                <a:cubicBezTo>
                  <a:pt x="1624839" y="1233770"/>
                  <a:pt x="1625560" y="1237567"/>
                  <a:pt x="1595717" y="1246094"/>
                </a:cubicBezTo>
                <a:cubicBezTo>
                  <a:pt x="1583871" y="1249479"/>
                  <a:pt x="1571812" y="1252071"/>
                  <a:pt x="1559859" y="1255059"/>
                </a:cubicBezTo>
                <a:cubicBezTo>
                  <a:pt x="1553882" y="1261035"/>
                  <a:pt x="1548529" y="1267708"/>
                  <a:pt x="1541929" y="1272988"/>
                </a:cubicBezTo>
                <a:cubicBezTo>
                  <a:pt x="1520806" y="1289886"/>
                  <a:pt x="1503722" y="1296574"/>
                  <a:pt x="1479176" y="1308847"/>
                </a:cubicBezTo>
                <a:cubicBezTo>
                  <a:pt x="1473200" y="1317812"/>
                  <a:pt x="1470383" y="1330031"/>
                  <a:pt x="1461247" y="1335741"/>
                </a:cubicBezTo>
                <a:cubicBezTo>
                  <a:pt x="1445221" y="1345758"/>
                  <a:pt x="1425388" y="1347695"/>
                  <a:pt x="1407459" y="1353671"/>
                </a:cubicBezTo>
                <a:cubicBezTo>
                  <a:pt x="1398494" y="1356659"/>
                  <a:pt x="1389732" y="1360343"/>
                  <a:pt x="1380565" y="1362635"/>
                </a:cubicBezTo>
                <a:cubicBezTo>
                  <a:pt x="1329924" y="1375296"/>
                  <a:pt x="1356788" y="1369184"/>
                  <a:pt x="1299882" y="1380565"/>
                </a:cubicBezTo>
                <a:cubicBezTo>
                  <a:pt x="1293906" y="1389530"/>
                  <a:pt x="1288965" y="1399279"/>
                  <a:pt x="1281953" y="1407459"/>
                </a:cubicBezTo>
                <a:cubicBezTo>
                  <a:pt x="1252968" y="1441275"/>
                  <a:pt x="1250922" y="1440099"/>
                  <a:pt x="1219200" y="1461247"/>
                </a:cubicBezTo>
                <a:cubicBezTo>
                  <a:pt x="1164004" y="1544038"/>
                  <a:pt x="1234444" y="1442190"/>
                  <a:pt x="1183341" y="1506071"/>
                </a:cubicBezTo>
                <a:cubicBezTo>
                  <a:pt x="1169639" y="1523200"/>
                  <a:pt x="1166037" y="1538524"/>
                  <a:pt x="1147482" y="1550894"/>
                </a:cubicBezTo>
                <a:cubicBezTo>
                  <a:pt x="1136363" y="1558307"/>
                  <a:pt x="1123576" y="1562847"/>
                  <a:pt x="1111623" y="1568823"/>
                </a:cubicBezTo>
                <a:cubicBezTo>
                  <a:pt x="1105647" y="1574800"/>
                  <a:pt x="1101254" y="1582973"/>
                  <a:pt x="1093694" y="1586753"/>
                </a:cubicBezTo>
                <a:cubicBezTo>
                  <a:pt x="1082674" y="1592263"/>
                  <a:pt x="1069682" y="1592333"/>
                  <a:pt x="1057835" y="1595718"/>
                </a:cubicBezTo>
                <a:cubicBezTo>
                  <a:pt x="1048749" y="1598314"/>
                  <a:pt x="1039906" y="1601694"/>
                  <a:pt x="1030941" y="1604682"/>
                </a:cubicBezTo>
                <a:cubicBezTo>
                  <a:pt x="1018988" y="1616635"/>
                  <a:pt x="1010201" y="1632981"/>
                  <a:pt x="995082" y="1640541"/>
                </a:cubicBezTo>
                <a:cubicBezTo>
                  <a:pt x="886693" y="1694737"/>
                  <a:pt x="1021048" y="1625705"/>
                  <a:pt x="932329" y="1676400"/>
                </a:cubicBezTo>
                <a:cubicBezTo>
                  <a:pt x="920726" y="1683030"/>
                  <a:pt x="908423" y="1688353"/>
                  <a:pt x="896470" y="1694329"/>
                </a:cubicBezTo>
                <a:cubicBezTo>
                  <a:pt x="851043" y="1739758"/>
                  <a:pt x="909832" y="1686313"/>
                  <a:pt x="851647" y="1721223"/>
                </a:cubicBezTo>
                <a:cubicBezTo>
                  <a:pt x="844399" y="1725572"/>
                  <a:pt x="840965" y="1734804"/>
                  <a:pt x="833717" y="1739153"/>
                </a:cubicBezTo>
                <a:cubicBezTo>
                  <a:pt x="825614" y="1744015"/>
                  <a:pt x="815275" y="1743892"/>
                  <a:pt x="806823" y="1748118"/>
                </a:cubicBezTo>
                <a:cubicBezTo>
                  <a:pt x="797186" y="1752936"/>
                  <a:pt x="788894" y="1760071"/>
                  <a:pt x="779929" y="1766047"/>
                </a:cubicBezTo>
                <a:lnTo>
                  <a:pt x="277906" y="1748118"/>
                </a:lnTo>
                <a:lnTo>
                  <a:pt x="26894" y="1739153"/>
                </a:lnTo>
                <a:cubicBezTo>
                  <a:pt x="20918" y="1733176"/>
                  <a:pt x="13313" y="1728471"/>
                  <a:pt x="8965" y="1721223"/>
                </a:cubicBezTo>
                <a:cubicBezTo>
                  <a:pt x="4103" y="1713120"/>
                  <a:pt x="0" y="1703779"/>
                  <a:pt x="0" y="1694329"/>
                </a:cubicBezTo>
                <a:cubicBezTo>
                  <a:pt x="0" y="1670391"/>
                  <a:pt x="19690" y="1654015"/>
                  <a:pt x="35859" y="1640541"/>
                </a:cubicBezTo>
                <a:cubicBezTo>
                  <a:pt x="44136" y="1633644"/>
                  <a:pt x="54573" y="1629624"/>
                  <a:pt x="62753" y="1622612"/>
                </a:cubicBezTo>
                <a:cubicBezTo>
                  <a:pt x="138845" y="1557391"/>
                  <a:pt x="63759" y="1609989"/>
                  <a:pt x="125506" y="1568823"/>
                </a:cubicBezTo>
                <a:cubicBezTo>
                  <a:pt x="139876" y="1547267"/>
                  <a:pt x="165782" y="1504599"/>
                  <a:pt x="188259" y="1497106"/>
                </a:cubicBezTo>
                <a:lnTo>
                  <a:pt x="215153" y="1488141"/>
                </a:lnTo>
                <a:cubicBezTo>
                  <a:pt x="234711" y="1429464"/>
                  <a:pt x="207547" y="1487054"/>
                  <a:pt x="251012" y="1452282"/>
                </a:cubicBezTo>
                <a:cubicBezTo>
                  <a:pt x="259425" y="1445551"/>
                  <a:pt x="261323" y="1433006"/>
                  <a:pt x="268941" y="1425388"/>
                </a:cubicBezTo>
                <a:cubicBezTo>
                  <a:pt x="276559" y="1417770"/>
                  <a:pt x="287422" y="1414190"/>
                  <a:pt x="295835" y="1407459"/>
                </a:cubicBezTo>
                <a:cubicBezTo>
                  <a:pt x="326177" y="1383185"/>
                  <a:pt x="313934" y="1371545"/>
                  <a:pt x="367553" y="1353671"/>
                </a:cubicBezTo>
                <a:cubicBezTo>
                  <a:pt x="385482" y="1347694"/>
                  <a:pt x="405616" y="1346224"/>
                  <a:pt x="421341" y="1335741"/>
                </a:cubicBezTo>
                <a:lnTo>
                  <a:pt x="475129" y="1299882"/>
                </a:lnTo>
                <a:cubicBezTo>
                  <a:pt x="484094" y="1293906"/>
                  <a:pt x="492386" y="1286771"/>
                  <a:pt x="502023" y="1281953"/>
                </a:cubicBezTo>
                <a:cubicBezTo>
                  <a:pt x="513976" y="1275976"/>
                  <a:pt x="526763" y="1271436"/>
                  <a:pt x="537882" y="1264023"/>
                </a:cubicBezTo>
                <a:cubicBezTo>
                  <a:pt x="544915" y="1259335"/>
                  <a:pt x="549212" y="1251374"/>
                  <a:pt x="555812" y="1246094"/>
                </a:cubicBezTo>
                <a:cubicBezTo>
                  <a:pt x="564225" y="1239364"/>
                  <a:pt x="573741" y="1234141"/>
                  <a:pt x="582706" y="1228165"/>
                </a:cubicBezTo>
                <a:cubicBezTo>
                  <a:pt x="604531" y="1162688"/>
                  <a:pt x="596051" y="1192711"/>
                  <a:pt x="609600" y="1138518"/>
                </a:cubicBezTo>
                <a:cubicBezTo>
                  <a:pt x="606612" y="1126565"/>
                  <a:pt x="609347" y="1111371"/>
                  <a:pt x="600635" y="1102659"/>
                </a:cubicBezTo>
                <a:cubicBezTo>
                  <a:pt x="591923" y="1093947"/>
                  <a:pt x="576623" y="1097079"/>
                  <a:pt x="564776" y="1093694"/>
                </a:cubicBezTo>
                <a:cubicBezTo>
                  <a:pt x="512201" y="1078672"/>
                  <a:pt x="563372" y="1092992"/>
                  <a:pt x="510988" y="1066800"/>
                </a:cubicBezTo>
                <a:cubicBezTo>
                  <a:pt x="502536" y="1062574"/>
                  <a:pt x="493059" y="1060823"/>
                  <a:pt x="484094" y="1057835"/>
                </a:cubicBezTo>
                <a:cubicBezTo>
                  <a:pt x="455682" y="1015216"/>
                  <a:pt x="469572" y="1041162"/>
                  <a:pt x="448235" y="977153"/>
                </a:cubicBezTo>
                <a:lnTo>
                  <a:pt x="439270" y="950259"/>
                </a:lnTo>
                <a:cubicBezTo>
                  <a:pt x="445912" y="917048"/>
                  <a:pt x="439668" y="905170"/>
                  <a:pt x="466165" y="887506"/>
                </a:cubicBezTo>
                <a:cubicBezTo>
                  <a:pt x="468651" y="885849"/>
                  <a:pt x="472141" y="887506"/>
                  <a:pt x="475129" y="887506"/>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endParaRPr lang="en-US">
              <a:solidFill>
                <a:prstClr val="white"/>
              </a:solidFill>
            </a:endParaRPr>
          </a:p>
        </p:txBody>
      </p:sp>
      <p:sp>
        <p:nvSpPr>
          <p:cNvPr id="7" name="Freeform 6"/>
          <p:cNvSpPr/>
          <p:nvPr/>
        </p:nvSpPr>
        <p:spPr>
          <a:xfrm>
            <a:off x="1733442" y="5351901"/>
            <a:ext cx="391193" cy="277934"/>
          </a:xfrm>
          <a:custGeom>
            <a:avLst/>
            <a:gdLst>
              <a:gd name="connsiteX0" fmla="*/ 301546 w 391193"/>
              <a:gd name="connsiteY0" fmla="*/ 215181 h 277934"/>
              <a:gd name="connsiteX1" fmla="*/ 310511 w 391193"/>
              <a:gd name="connsiteY1" fmla="*/ 152428 h 277934"/>
              <a:gd name="connsiteX2" fmla="*/ 364299 w 391193"/>
              <a:gd name="connsiteY2" fmla="*/ 116570 h 277934"/>
              <a:gd name="connsiteX3" fmla="*/ 382229 w 391193"/>
              <a:gd name="connsiteY3" fmla="*/ 62781 h 277934"/>
              <a:gd name="connsiteX4" fmla="*/ 391193 w 391193"/>
              <a:gd name="connsiteY4" fmla="*/ 35887 h 277934"/>
              <a:gd name="connsiteX5" fmla="*/ 382229 w 391193"/>
              <a:gd name="connsiteY5" fmla="*/ 8993 h 277934"/>
              <a:gd name="connsiteX6" fmla="*/ 301546 w 391193"/>
              <a:gd name="connsiteY6" fmla="*/ 8993 h 277934"/>
              <a:gd name="connsiteX7" fmla="*/ 247758 w 391193"/>
              <a:gd name="connsiteY7" fmla="*/ 26923 h 277934"/>
              <a:gd name="connsiteX8" fmla="*/ 220864 w 391193"/>
              <a:gd name="connsiteY8" fmla="*/ 80711 h 277934"/>
              <a:gd name="connsiteX9" fmla="*/ 167076 w 391193"/>
              <a:gd name="connsiteY9" fmla="*/ 98640 h 277934"/>
              <a:gd name="connsiteX10" fmla="*/ 140182 w 391193"/>
              <a:gd name="connsiteY10" fmla="*/ 89675 h 277934"/>
              <a:gd name="connsiteX11" fmla="*/ 122252 w 391193"/>
              <a:gd name="connsiteY11" fmla="*/ 71746 h 277934"/>
              <a:gd name="connsiteX12" fmla="*/ 95358 w 391193"/>
              <a:gd name="connsiteY12" fmla="*/ 53817 h 277934"/>
              <a:gd name="connsiteX13" fmla="*/ 5711 w 391193"/>
              <a:gd name="connsiteY13" fmla="*/ 62781 h 277934"/>
              <a:gd name="connsiteX14" fmla="*/ 14676 w 391193"/>
              <a:gd name="connsiteY14" fmla="*/ 107605 h 277934"/>
              <a:gd name="connsiteX15" fmla="*/ 68464 w 391193"/>
              <a:gd name="connsiteY15" fmla="*/ 125534 h 277934"/>
              <a:gd name="connsiteX16" fmla="*/ 77429 w 391193"/>
              <a:gd name="connsiteY16" fmla="*/ 152428 h 277934"/>
              <a:gd name="connsiteX17" fmla="*/ 104323 w 391193"/>
              <a:gd name="connsiteY17" fmla="*/ 268970 h 277934"/>
              <a:gd name="connsiteX18" fmla="*/ 131217 w 391193"/>
              <a:gd name="connsiteY18" fmla="*/ 277934 h 277934"/>
              <a:gd name="connsiteX19" fmla="*/ 167076 w 391193"/>
              <a:gd name="connsiteY19" fmla="*/ 268970 h 277934"/>
              <a:gd name="connsiteX20" fmla="*/ 220864 w 391193"/>
              <a:gd name="connsiteY20" fmla="*/ 251040 h 277934"/>
              <a:gd name="connsiteX21" fmla="*/ 283617 w 391193"/>
              <a:gd name="connsiteY21" fmla="*/ 242075 h 277934"/>
              <a:gd name="connsiteX22" fmla="*/ 310511 w 391193"/>
              <a:gd name="connsiteY22" fmla="*/ 224146 h 277934"/>
              <a:gd name="connsiteX23" fmla="*/ 328440 w 391193"/>
              <a:gd name="connsiteY23" fmla="*/ 188287 h 277934"/>
              <a:gd name="connsiteX24" fmla="*/ 301546 w 391193"/>
              <a:gd name="connsiteY24" fmla="*/ 179323 h 277934"/>
              <a:gd name="connsiteX25" fmla="*/ 247758 w 391193"/>
              <a:gd name="connsiteY25" fmla="*/ 188287 h 277934"/>
              <a:gd name="connsiteX26" fmla="*/ 104323 w 391193"/>
              <a:gd name="connsiteY26" fmla="*/ 206217 h 277934"/>
              <a:gd name="connsiteX27" fmla="*/ 86393 w 391193"/>
              <a:gd name="connsiteY27" fmla="*/ 215181 h 27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1193" h="277934">
                <a:moveTo>
                  <a:pt x="301546" y="215181"/>
                </a:moveTo>
                <a:cubicBezTo>
                  <a:pt x="293175" y="173321"/>
                  <a:pt x="280560" y="174891"/>
                  <a:pt x="310511" y="152428"/>
                </a:cubicBezTo>
                <a:cubicBezTo>
                  <a:pt x="327750" y="139499"/>
                  <a:pt x="364299" y="116570"/>
                  <a:pt x="364299" y="116570"/>
                </a:cubicBezTo>
                <a:lnTo>
                  <a:pt x="382229" y="62781"/>
                </a:lnTo>
                <a:lnTo>
                  <a:pt x="391193" y="35887"/>
                </a:lnTo>
                <a:cubicBezTo>
                  <a:pt x="388205" y="26922"/>
                  <a:pt x="388911" y="15675"/>
                  <a:pt x="382229" y="8993"/>
                </a:cubicBezTo>
                <a:cubicBezTo>
                  <a:pt x="363818" y="-9418"/>
                  <a:pt x="315168" y="5587"/>
                  <a:pt x="301546" y="8993"/>
                </a:cubicBezTo>
                <a:cubicBezTo>
                  <a:pt x="283211" y="13577"/>
                  <a:pt x="247758" y="26923"/>
                  <a:pt x="247758" y="26923"/>
                </a:cubicBezTo>
                <a:cubicBezTo>
                  <a:pt x="242874" y="41576"/>
                  <a:pt x="235497" y="71565"/>
                  <a:pt x="220864" y="80711"/>
                </a:cubicBezTo>
                <a:cubicBezTo>
                  <a:pt x="204838" y="90728"/>
                  <a:pt x="167076" y="98640"/>
                  <a:pt x="167076" y="98640"/>
                </a:cubicBezTo>
                <a:cubicBezTo>
                  <a:pt x="158111" y="95652"/>
                  <a:pt x="148285" y="94537"/>
                  <a:pt x="140182" y="89675"/>
                </a:cubicBezTo>
                <a:cubicBezTo>
                  <a:pt x="132934" y="85327"/>
                  <a:pt x="128852" y="77026"/>
                  <a:pt x="122252" y="71746"/>
                </a:cubicBezTo>
                <a:cubicBezTo>
                  <a:pt x="113839" y="65016"/>
                  <a:pt x="104323" y="59793"/>
                  <a:pt x="95358" y="53817"/>
                </a:cubicBezTo>
                <a:cubicBezTo>
                  <a:pt x="65476" y="56805"/>
                  <a:pt x="30699" y="46123"/>
                  <a:pt x="5711" y="62781"/>
                </a:cubicBezTo>
                <a:cubicBezTo>
                  <a:pt x="-6967" y="71233"/>
                  <a:pt x="3902" y="96831"/>
                  <a:pt x="14676" y="107605"/>
                </a:cubicBezTo>
                <a:cubicBezTo>
                  <a:pt x="28040" y="120969"/>
                  <a:pt x="68464" y="125534"/>
                  <a:pt x="68464" y="125534"/>
                </a:cubicBezTo>
                <a:cubicBezTo>
                  <a:pt x="71452" y="134499"/>
                  <a:pt x="76093" y="143073"/>
                  <a:pt x="77429" y="152428"/>
                </a:cubicBezTo>
                <a:cubicBezTo>
                  <a:pt x="83168" y="192600"/>
                  <a:pt x="64076" y="244822"/>
                  <a:pt x="104323" y="268970"/>
                </a:cubicBezTo>
                <a:cubicBezTo>
                  <a:pt x="112426" y="273832"/>
                  <a:pt x="122252" y="274946"/>
                  <a:pt x="131217" y="277934"/>
                </a:cubicBezTo>
                <a:cubicBezTo>
                  <a:pt x="143170" y="274946"/>
                  <a:pt x="155275" y="272510"/>
                  <a:pt x="167076" y="268970"/>
                </a:cubicBezTo>
                <a:cubicBezTo>
                  <a:pt x="185178" y="263539"/>
                  <a:pt x="202155" y="253713"/>
                  <a:pt x="220864" y="251040"/>
                </a:cubicBezTo>
                <a:lnTo>
                  <a:pt x="283617" y="242075"/>
                </a:lnTo>
                <a:cubicBezTo>
                  <a:pt x="292582" y="236099"/>
                  <a:pt x="300874" y="228964"/>
                  <a:pt x="310511" y="224146"/>
                </a:cubicBezTo>
                <a:cubicBezTo>
                  <a:pt x="326448" y="216177"/>
                  <a:pt x="360315" y="220161"/>
                  <a:pt x="328440" y="188287"/>
                </a:cubicBezTo>
                <a:cubicBezTo>
                  <a:pt x="321758" y="181605"/>
                  <a:pt x="310511" y="182311"/>
                  <a:pt x="301546" y="179323"/>
                </a:cubicBezTo>
                <a:cubicBezTo>
                  <a:pt x="283617" y="182311"/>
                  <a:pt x="265835" y="186384"/>
                  <a:pt x="247758" y="188287"/>
                </a:cubicBezTo>
                <a:cubicBezTo>
                  <a:pt x="169217" y="196554"/>
                  <a:pt x="156678" y="185276"/>
                  <a:pt x="104323" y="206217"/>
                </a:cubicBezTo>
                <a:cubicBezTo>
                  <a:pt x="98119" y="208699"/>
                  <a:pt x="92370" y="212193"/>
                  <a:pt x="86393" y="2151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endParaRPr lang="en-US">
              <a:solidFill>
                <a:prstClr val="white"/>
              </a:solidFill>
            </a:endParaRPr>
          </a:p>
        </p:txBody>
      </p:sp>
      <p:sp>
        <p:nvSpPr>
          <p:cNvPr id="8" name="Freeform 7"/>
          <p:cNvSpPr/>
          <p:nvPr/>
        </p:nvSpPr>
        <p:spPr>
          <a:xfrm>
            <a:off x="2706628" y="4527176"/>
            <a:ext cx="4106548" cy="1479177"/>
          </a:xfrm>
          <a:custGeom>
            <a:avLst/>
            <a:gdLst>
              <a:gd name="connsiteX0" fmla="*/ 18643 w 4106548"/>
              <a:gd name="connsiteY0" fmla="*/ 869577 h 1479177"/>
              <a:gd name="connsiteX1" fmla="*/ 242760 w 4106548"/>
              <a:gd name="connsiteY1" fmla="*/ 860612 h 1479177"/>
              <a:gd name="connsiteX2" fmla="*/ 251725 w 4106548"/>
              <a:gd name="connsiteY2" fmla="*/ 833718 h 1479177"/>
              <a:gd name="connsiteX3" fmla="*/ 242760 w 4106548"/>
              <a:gd name="connsiteY3" fmla="*/ 744071 h 1479177"/>
              <a:gd name="connsiteX4" fmla="*/ 188972 w 4106548"/>
              <a:gd name="connsiteY4" fmla="*/ 735106 h 1479177"/>
              <a:gd name="connsiteX5" fmla="*/ 180007 w 4106548"/>
              <a:gd name="connsiteY5" fmla="*/ 627530 h 1479177"/>
              <a:gd name="connsiteX6" fmla="*/ 197937 w 4106548"/>
              <a:gd name="connsiteY6" fmla="*/ 609600 h 1479177"/>
              <a:gd name="connsiteX7" fmla="*/ 251725 w 4106548"/>
              <a:gd name="connsiteY7" fmla="*/ 573742 h 1479177"/>
              <a:gd name="connsiteX8" fmla="*/ 278619 w 4106548"/>
              <a:gd name="connsiteY8" fmla="*/ 555812 h 1479177"/>
              <a:gd name="connsiteX9" fmla="*/ 359301 w 4106548"/>
              <a:gd name="connsiteY9" fmla="*/ 564777 h 1479177"/>
              <a:gd name="connsiteX10" fmla="*/ 368266 w 4106548"/>
              <a:gd name="connsiteY10" fmla="*/ 591671 h 1479177"/>
              <a:gd name="connsiteX11" fmla="*/ 413090 w 4106548"/>
              <a:gd name="connsiteY11" fmla="*/ 618565 h 1479177"/>
              <a:gd name="connsiteX12" fmla="*/ 431019 w 4106548"/>
              <a:gd name="connsiteY12" fmla="*/ 636495 h 1479177"/>
              <a:gd name="connsiteX13" fmla="*/ 457913 w 4106548"/>
              <a:gd name="connsiteY13" fmla="*/ 645459 h 1479177"/>
              <a:gd name="connsiteX14" fmla="*/ 646172 w 4106548"/>
              <a:gd name="connsiteY14" fmla="*/ 636495 h 1479177"/>
              <a:gd name="connsiteX15" fmla="*/ 664101 w 4106548"/>
              <a:gd name="connsiteY15" fmla="*/ 618565 h 1479177"/>
              <a:gd name="connsiteX16" fmla="*/ 682031 w 4106548"/>
              <a:gd name="connsiteY16" fmla="*/ 564777 h 1479177"/>
              <a:gd name="connsiteX17" fmla="*/ 664101 w 4106548"/>
              <a:gd name="connsiteY17" fmla="*/ 546848 h 1479177"/>
              <a:gd name="connsiteX18" fmla="*/ 699960 w 4106548"/>
              <a:gd name="connsiteY18" fmla="*/ 502024 h 1479177"/>
              <a:gd name="connsiteX19" fmla="*/ 762713 w 4106548"/>
              <a:gd name="connsiteY19" fmla="*/ 457200 h 1479177"/>
              <a:gd name="connsiteX20" fmla="*/ 834431 w 4106548"/>
              <a:gd name="connsiteY20" fmla="*/ 448236 h 1479177"/>
              <a:gd name="connsiteX21" fmla="*/ 942007 w 4106548"/>
              <a:gd name="connsiteY21" fmla="*/ 448236 h 1479177"/>
              <a:gd name="connsiteX22" fmla="*/ 950972 w 4106548"/>
              <a:gd name="connsiteY22" fmla="*/ 394448 h 1479177"/>
              <a:gd name="connsiteX23" fmla="*/ 986831 w 4106548"/>
              <a:gd name="connsiteY23" fmla="*/ 358589 h 1479177"/>
              <a:gd name="connsiteX24" fmla="*/ 995796 w 4106548"/>
              <a:gd name="connsiteY24" fmla="*/ 331695 h 1479177"/>
              <a:gd name="connsiteX25" fmla="*/ 1013725 w 4106548"/>
              <a:gd name="connsiteY25" fmla="*/ 313765 h 1479177"/>
              <a:gd name="connsiteX26" fmla="*/ 995796 w 4106548"/>
              <a:gd name="connsiteY26" fmla="*/ 242048 h 1479177"/>
              <a:gd name="connsiteX27" fmla="*/ 1013725 w 4106548"/>
              <a:gd name="connsiteY27" fmla="*/ 224118 h 1479177"/>
              <a:gd name="connsiteX28" fmla="*/ 1121301 w 4106548"/>
              <a:gd name="connsiteY28" fmla="*/ 224118 h 1479177"/>
              <a:gd name="connsiteX29" fmla="*/ 1121301 w 4106548"/>
              <a:gd name="connsiteY29" fmla="*/ 331695 h 1479177"/>
              <a:gd name="connsiteX30" fmla="*/ 1094407 w 4106548"/>
              <a:gd name="connsiteY30" fmla="*/ 349624 h 1479177"/>
              <a:gd name="connsiteX31" fmla="*/ 1040619 w 4106548"/>
              <a:gd name="connsiteY31" fmla="*/ 367553 h 1479177"/>
              <a:gd name="connsiteX32" fmla="*/ 1013725 w 4106548"/>
              <a:gd name="connsiteY32" fmla="*/ 376518 h 1479177"/>
              <a:gd name="connsiteX33" fmla="*/ 986831 w 4106548"/>
              <a:gd name="connsiteY33" fmla="*/ 385483 h 1479177"/>
              <a:gd name="connsiteX34" fmla="*/ 959937 w 4106548"/>
              <a:gd name="connsiteY34" fmla="*/ 394448 h 1479177"/>
              <a:gd name="connsiteX35" fmla="*/ 933043 w 4106548"/>
              <a:gd name="connsiteY35" fmla="*/ 484095 h 1479177"/>
              <a:gd name="connsiteX36" fmla="*/ 915113 w 4106548"/>
              <a:gd name="connsiteY36" fmla="*/ 537883 h 1479177"/>
              <a:gd name="connsiteX37" fmla="*/ 861325 w 4106548"/>
              <a:gd name="connsiteY37" fmla="*/ 573742 h 1479177"/>
              <a:gd name="connsiteX38" fmla="*/ 834431 w 4106548"/>
              <a:gd name="connsiteY38" fmla="*/ 627530 h 1479177"/>
              <a:gd name="connsiteX39" fmla="*/ 861325 w 4106548"/>
              <a:gd name="connsiteY39" fmla="*/ 636495 h 1479177"/>
              <a:gd name="connsiteX40" fmla="*/ 959937 w 4106548"/>
              <a:gd name="connsiteY40" fmla="*/ 645459 h 1479177"/>
              <a:gd name="connsiteX41" fmla="*/ 1013725 w 4106548"/>
              <a:gd name="connsiteY41" fmla="*/ 627530 h 1479177"/>
              <a:gd name="connsiteX42" fmla="*/ 1040619 w 4106548"/>
              <a:gd name="connsiteY42" fmla="*/ 609600 h 1479177"/>
              <a:gd name="connsiteX43" fmla="*/ 1103372 w 4106548"/>
              <a:gd name="connsiteY43" fmla="*/ 591671 h 1479177"/>
              <a:gd name="connsiteX44" fmla="*/ 1139231 w 4106548"/>
              <a:gd name="connsiteY44" fmla="*/ 600636 h 1479177"/>
              <a:gd name="connsiteX45" fmla="*/ 1210948 w 4106548"/>
              <a:gd name="connsiteY45" fmla="*/ 609600 h 1479177"/>
              <a:gd name="connsiteX46" fmla="*/ 1219913 w 4106548"/>
              <a:gd name="connsiteY46" fmla="*/ 636495 h 1479177"/>
              <a:gd name="connsiteX47" fmla="*/ 1237843 w 4106548"/>
              <a:gd name="connsiteY47" fmla="*/ 654424 h 1479177"/>
              <a:gd name="connsiteX48" fmla="*/ 1273701 w 4106548"/>
              <a:gd name="connsiteY48" fmla="*/ 645459 h 1479177"/>
              <a:gd name="connsiteX49" fmla="*/ 1300596 w 4106548"/>
              <a:gd name="connsiteY49" fmla="*/ 636495 h 1479177"/>
              <a:gd name="connsiteX50" fmla="*/ 1282666 w 4106548"/>
              <a:gd name="connsiteY50" fmla="*/ 510989 h 1479177"/>
              <a:gd name="connsiteX51" fmla="*/ 1300596 w 4106548"/>
              <a:gd name="connsiteY51" fmla="*/ 448236 h 1479177"/>
              <a:gd name="connsiteX52" fmla="*/ 1345419 w 4106548"/>
              <a:gd name="connsiteY52" fmla="*/ 421342 h 1479177"/>
              <a:gd name="connsiteX53" fmla="*/ 1515748 w 4106548"/>
              <a:gd name="connsiteY53" fmla="*/ 412377 h 1479177"/>
              <a:gd name="connsiteX54" fmla="*/ 1551607 w 4106548"/>
              <a:gd name="connsiteY54" fmla="*/ 403412 h 1479177"/>
              <a:gd name="connsiteX55" fmla="*/ 1560572 w 4106548"/>
              <a:gd name="connsiteY55" fmla="*/ 376518 h 1479177"/>
              <a:gd name="connsiteX56" fmla="*/ 1614360 w 4106548"/>
              <a:gd name="connsiteY56" fmla="*/ 313765 h 1479177"/>
              <a:gd name="connsiteX57" fmla="*/ 1668148 w 4106548"/>
              <a:gd name="connsiteY57" fmla="*/ 295836 h 1479177"/>
              <a:gd name="connsiteX58" fmla="*/ 1712972 w 4106548"/>
              <a:gd name="connsiteY58" fmla="*/ 268942 h 1479177"/>
              <a:gd name="connsiteX59" fmla="*/ 1739866 w 4106548"/>
              <a:gd name="connsiteY59" fmla="*/ 251012 h 1479177"/>
              <a:gd name="connsiteX60" fmla="*/ 1775725 w 4106548"/>
              <a:gd name="connsiteY60" fmla="*/ 242048 h 1479177"/>
              <a:gd name="connsiteX61" fmla="*/ 1802619 w 4106548"/>
              <a:gd name="connsiteY61" fmla="*/ 233083 h 1479177"/>
              <a:gd name="connsiteX62" fmla="*/ 1856407 w 4106548"/>
              <a:gd name="connsiteY62" fmla="*/ 224118 h 1479177"/>
              <a:gd name="connsiteX63" fmla="*/ 1910196 w 4106548"/>
              <a:gd name="connsiteY63" fmla="*/ 206189 h 1479177"/>
              <a:gd name="connsiteX64" fmla="*/ 2017772 w 4106548"/>
              <a:gd name="connsiteY64" fmla="*/ 152400 h 1479177"/>
              <a:gd name="connsiteX65" fmla="*/ 2044666 w 4106548"/>
              <a:gd name="connsiteY65" fmla="*/ 143436 h 1479177"/>
              <a:gd name="connsiteX66" fmla="*/ 2089490 w 4106548"/>
              <a:gd name="connsiteY66" fmla="*/ 107577 h 1479177"/>
              <a:gd name="connsiteX67" fmla="*/ 2143278 w 4106548"/>
              <a:gd name="connsiteY67" fmla="*/ 98612 h 1479177"/>
              <a:gd name="connsiteX68" fmla="*/ 2170172 w 4106548"/>
              <a:gd name="connsiteY68" fmla="*/ 89648 h 1479177"/>
              <a:gd name="connsiteX69" fmla="*/ 2241890 w 4106548"/>
              <a:gd name="connsiteY69" fmla="*/ 71718 h 1479177"/>
              <a:gd name="connsiteX70" fmla="*/ 2304643 w 4106548"/>
              <a:gd name="connsiteY70" fmla="*/ 44824 h 1479177"/>
              <a:gd name="connsiteX71" fmla="*/ 2358431 w 4106548"/>
              <a:gd name="connsiteY71" fmla="*/ 26895 h 1479177"/>
              <a:gd name="connsiteX72" fmla="*/ 2421184 w 4106548"/>
              <a:gd name="connsiteY72" fmla="*/ 17930 h 1479177"/>
              <a:gd name="connsiteX73" fmla="*/ 2528760 w 4106548"/>
              <a:gd name="connsiteY73" fmla="*/ 26895 h 1479177"/>
              <a:gd name="connsiteX74" fmla="*/ 2600478 w 4106548"/>
              <a:gd name="connsiteY74" fmla="*/ 35859 h 1479177"/>
              <a:gd name="connsiteX75" fmla="*/ 2788737 w 4106548"/>
              <a:gd name="connsiteY75" fmla="*/ 53789 h 1479177"/>
              <a:gd name="connsiteX76" fmla="*/ 2851490 w 4106548"/>
              <a:gd name="connsiteY76" fmla="*/ 62753 h 1479177"/>
              <a:gd name="connsiteX77" fmla="*/ 3012854 w 4106548"/>
              <a:gd name="connsiteY77" fmla="*/ 53789 h 1479177"/>
              <a:gd name="connsiteX78" fmla="*/ 3649348 w 4106548"/>
              <a:gd name="connsiteY78" fmla="*/ 35859 h 1479177"/>
              <a:gd name="connsiteX79" fmla="*/ 3819678 w 4106548"/>
              <a:gd name="connsiteY79" fmla="*/ 26895 h 1479177"/>
              <a:gd name="connsiteX80" fmla="*/ 3873466 w 4106548"/>
              <a:gd name="connsiteY80" fmla="*/ 8965 h 1479177"/>
              <a:gd name="connsiteX81" fmla="*/ 3900360 w 4106548"/>
              <a:gd name="connsiteY81" fmla="*/ 0 h 1479177"/>
              <a:gd name="connsiteX82" fmla="*/ 4025866 w 4106548"/>
              <a:gd name="connsiteY82" fmla="*/ 8965 h 1479177"/>
              <a:gd name="connsiteX83" fmla="*/ 4043796 w 4106548"/>
              <a:gd name="connsiteY83" fmla="*/ 26895 h 1479177"/>
              <a:gd name="connsiteX84" fmla="*/ 4079654 w 4106548"/>
              <a:gd name="connsiteY84" fmla="*/ 80683 h 1479177"/>
              <a:gd name="connsiteX85" fmla="*/ 4088619 w 4106548"/>
              <a:gd name="connsiteY85" fmla="*/ 116542 h 1479177"/>
              <a:gd name="connsiteX86" fmla="*/ 4106548 w 4106548"/>
              <a:gd name="connsiteY86" fmla="*/ 143436 h 1479177"/>
              <a:gd name="connsiteX87" fmla="*/ 4043796 w 4106548"/>
              <a:gd name="connsiteY87" fmla="*/ 242048 h 1479177"/>
              <a:gd name="connsiteX88" fmla="*/ 4016901 w 4106548"/>
              <a:gd name="connsiteY88" fmla="*/ 251012 h 1479177"/>
              <a:gd name="connsiteX89" fmla="*/ 3990007 w 4106548"/>
              <a:gd name="connsiteY89" fmla="*/ 268942 h 1479177"/>
              <a:gd name="connsiteX90" fmla="*/ 3963113 w 4106548"/>
              <a:gd name="connsiteY90" fmla="*/ 277906 h 1479177"/>
              <a:gd name="connsiteX91" fmla="*/ 3864501 w 4106548"/>
              <a:gd name="connsiteY91" fmla="*/ 304800 h 1479177"/>
              <a:gd name="connsiteX92" fmla="*/ 3792784 w 4106548"/>
              <a:gd name="connsiteY92" fmla="*/ 340659 h 1479177"/>
              <a:gd name="connsiteX93" fmla="*/ 3765890 w 4106548"/>
              <a:gd name="connsiteY93" fmla="*/ 349624 h 1479177"/>
              <a:gd name="connsiteX94" fmla="*/ 3730031 w 4106548"/>
              <a:gd name="connsiteY94" fmla="*/ 385483 h 1479177"/>
              <a:gd name="connsiteX95" fmla="*/ 3712101 w 4106548"/>
              <a:gd name="connsiteY95" fmla="*/ 412377 h 1479177"/>
              <a:gd name="connsiteX96" fmla="*/ 3631419 w 4106548"/>
              <a:gd name="connsiteY96" fmla="*/ 457200 h 1479177"/>
              <a:gd name="connsiteX97" fmla="*/ 3613490 w 4106548"/>
              <a:gd name="connsiteY97" fmla="*/ 475130 h 1479177"/>
              <a:gd name="connsiteX98" fmla="*/ 3523843 w 4106548"/>
              <a:gd name="connsiteY98" fmla="*/ 502024 h 1479177"/>
              <a:gd name="connsiteX99" fmla="*/ 3496948 w 4106548"/>
              <a:gd name="connsiteY99" fmla="*/ 510989 h 1479177"/>
              <a:gd name="connsiteX100" fmla="*/ 3452125 w 4106548"/>
              <a:gd name="connsiteY100" fmla="*/ 546848 h 1479177"/>
              <a:gd name="connsiteX101" fmla="*/ 3425231 w 4106548"/>
              <a:gd name="connsiteY101" fmla="*/ 564777 h 1479177"/>
              <a:gd name="connsiteX102" fmla="*/ 3371443 w 4106548"/>
              <a:gd name="connsiteY102" fmla="*/ 582706 h 1479177"/>
              <a:gd name="connsiteX103" fmla="*/ 3317654 w 4106548"/>
              <a:gd name="connsiteY103" fmla="*/ 618565 h 1479177"/>
              <a:gd name="connsiteX104" fmla="*/ 3272831 w 4106548"/>
              <a:gd name="connsiteY104" fmla="*/ 654424 h 1479177"/>
              <a:gd name="connsiteX105" fmla="*/ 3245937 w 4106548"/>
              <a:gd name="connsiteY105" fmla="*/ 779930 h 1479177"/>
              <a:gd name="connsiteX106" fmla="*/ 3281796 w 4106548"/>
              <a:gd name="connsiteY106" fmla="*/ 869577 h 1479177"/>
              <a:gd name="connsiteX107" fmla="*/ 3299725 w 4106548"/>
              <a:gd name="connsiteY107" fmla="*/ 896471 h 1479177"/>
              <a:gd name="connsiteX108" fmla="*/ 3317654 w 4106548"/>
              <a:gd name="connsiteY108" fmla="*/ 932330 h 1479177"/>
              <a:gd name="connsiteX109" fmla="*/ 3362478 w 4106548"/>
              <a:gd name="connsiteY109" fmla="*/ 968189 h 1479177"/>
              <a:gd name="connsiteX110" fmla="*/ 3407301 w 4106548"/>
              <a:gd name="connsiteY110" fmla="*/ 1013012 h 1479177"/>
              <a:gd name="connsiteX111" fmla="*/ 3434196 w 4106548"/>
              <a:gd name="connsiteY111" fmla="*/ 1066800 h 1479177"/>
              <a:gd name="connsiteX112" fmla="*/ 3425231 w 4106548"/>
              <a:gd name="connsiteY112" fmla="*/ 1264024 h 1479177"/>
              <a:gd name="connsiteX113" fmla="*/ 3380407 w 4106548"/>
              <a:gd name="connsiteY113" fmla="*/ 1326777 h 1479177"/>
              <a:gd name="connsiteX114" fmla="*/ 3353513 w 4106548"/>
              <a:gd name="connsiteY114" fmla="*/ 1344706 h 1479177"/>
              <a:gd name="connsiteX115" fmla="*/ 3335584 w 4106548"/>
              <a:gd name="connsiteY115" fmla="*/ 1362636 h 1479177"/>
              <a:gd name="connsiteX116" fmla="*/ 3272831 w 4106548"/>
              <a:gd name="connsiteY116" fmla="*/ 1380565 h 1479177"/>
              <a:gd name="connsiteX117" fmla="*/ 3201113 w 4106548"/>
              <a:gd name="connsiteY117" fmla="*/ 1371600 h 1479177"/>
              <a:gd name="connsiteX118" fmla="*/ 3147325 w 4106548"/>
              <a:gd name="connsiteY118" fmla="*/ 1335742 h 1479177"/>
              <a:gd name="connsiteX119" fmla="*/ 3111466 w 4106548"/>
              <a:gd name="connsiteY119" fmla="*/ 1326777 h 1479177"/>
              <a:gd name="connsiteX120" fmla="*/ 3093537 w 4106548"/>
              <a:gd name="connsiteY120" fmla="*/ 1299883 h 1479177"/>
              <a:gd name="connsiteX121" fmla="*/ 3084572 w 4106548"/>
              <a:gd name="connsiteY121" fmla="*/ 1272989 h 1479177"/>
              <a:gd name="connsiteX122" fmla="*/ 3048713 w 4106548"/>
              <a:gd name="connsiteY122" fmla="*/ 1237130 h 1479177"/>
              <a:gd name="connsiteX123" fmla="*/ 3030784 w 4106548"/>
              <a:gd name="connsiteY123" fmla="*/ 1219200 h 1479177"/>
              <a:gd name="connsiteX124" fmla="*/ 3021819 w 4106548"/>
              <a:gd name="connsiteY124" fmla="*/ 1192306 h 1479177"/>
              <a:gd name="connsiteX125" fmla="*/ 2976996 w 4106548"/>
              <a:gd name="connsiteY125" fmla="*/ 1138518 h 1479177"/>
              <a:gd name="connsiteX126" fmla="*/ 2959066 w 4106548"/>
              <a:gd name="connsiteY126" fmla="*/ 1084730 h 1479177"/>
              <a:gd name="connsiteX127" fmla="*/ 2950101 w 4106548"/>
              <a:gd name="connsiteY127" fmla="*/ 1057836 h 1479177"/>
              <a:gd name="connsiteX128" fmla="*/ 2932172 w 4106548"/>
              <a:gd name="connsiteY128" fmla="*/ 1039906 h 1479177"/>
              <a:gd name="connsiteX129" fmla="*/ 2887348 w 4106548"/>
              <a:gd name="connsiteY129" fmla="*/ 968189 h 1479177"/>
              <a:gd name="connsiteX130" fmla="*/ 2842525 w 4106548"/>
              <a:gd name="connsiteY130" fmla="*/ 923365 h 1479177"/>
              <a:gd name="connsiteX131" fmla="*/ 2788737 w 4106548"/>
              <a:gd name="connsiteY131" fmla="*/ 905436 h 1479177"/>
              <a:gd name="connsiteX132" fmla="*/ 2761843 w 4106548"/>
              <a:gd name="connsiteY132" fmla="*/ 896471 h 1479177"/>
              <a:gd name="connsiteX133" fmla="*/ 2654266 w 4106548"/>
              <a:gd name="connsiteY133" fmla="*/ 905436 h 1479177"/>
              <a:gd name="connsiteX134" fmla="*/ 2627372 w 4106548"/>
              <a:gd name="connsiteY134" fmla="*/ 923365 h 1479177"/>
              <a:gd name="connsiteX135" fmla="*/ 2600478 w 4106548"/>
              <a:gd name="connsiteY135" fmla="*/ 932330 h 1479177"/>
              <a:gd name="connsiteX136" fmla="*/ 2591513 w 4106548"/>
              <a:gd name="connsiteY136" fmla="*/ 959224 h 1479177"/>
              <a:gd name="connsiteX137" fmla="*/ 2564619 w 4106548"/>
              <a:gd name="connsiteY137" fmla="*/ 977153 h 1479177"/>
              <a:gd name="connsiteX138" fmla="*/ 2591513 w 4106548"/>
              <a:gd name="connsiteY138" fmla="*/ 1030942 h 1479177"/>
              <a:gd name="connsiteX139" fmla="*/ 2618407 w 4106548"/>
              <a:gd name="connsiteY139" fmla="*/ 1120589 h 1479177"/>
              <a:gd name="connsiteX140" fmla="*/ 2627372 w 4106548"/>
              <a:gd name="connsiteY140" fmla="*/ 1147483 h 1479177"/>
              <a:gd name="connsiteX141" fmla="*/ 2636337 w 4106548"/>
              <a:gd name="connsiteY141" fmla="*/ 1174377 h 1479177"/>
              <a:gd name="connsiteX142" fmla="*/ 2654266 w 4106548"/>
              <a:gd name="connsiteY142" fmla="*/ 1201271 h 1479177"/>
              <a:gd name="connsiteX143" fmla="*/ 2681160 w 4106548"/>
              <a:gd name="connsiteY143" fmla="*/ 1264024 h 1479177"/>
              <a:gd name="connsiteX144" fmla="*/ 2699090 w 4106548"/>
              <a:gd name="connsiteY144" fmla="*/ 1317812 h 1479177"/>
              <a:gd name="connsiteX145" fmla="*/ 2672196 w 4106548"/>
              <a:gd name="connsiteY145" fmla="*/ 1380565 h 1479177"/>
              <a:gd name="connsiteX146" fmla="*/ 2618407 w 4106548"/>
              <a:gd name="connsiteY146" fmla="*/ 1398495 h 1479177"/>
              <a:gd name="connsiteX147" fmla="*/ 2600478 w 4106548"/>
              <a:gd name="connsiteY147" fmla="*/ 1371600 h 1479177"/>
              <a:gd name="connsiteX148" fmla="*/ 2573584 w 4106548"/>
              <a:gd name="connsiteY148" fmla="*/ 1317812 h 1479177"/>
              <a:gd name="connsiteX149" fmla="*/ 2564619 w 4106548"/>
              <a:gd name="connsiteY149" fmla="*/ 1272989 h 1479177"/>
              <a:gd name="connsiteX150" fmla="*/ 2555654 w 4106548"/>
              <a:gd name="connsiteY150" fmla="*/ 1246095 h 1479177"/>
              <a:gd name="connsiteX151" fmla="*/ 2546690 w 4106548"/>
              <a:gd name="connsiteY151" fmla="*/ 1201271 h 1479177"/>
              <a:gd name="connsiteX152" fmla="*/ 2537725 w 4106548"/>
              <a:gd name="connsiteY152" fmla="*/ 1165412 h 1479177"/>
              <a:gd name="connsiteX153" fmla="*/ 2510831 w 4106548"/>
              <a:gd name="connsiteY153" fmla="*/ 1147483 h 1479177"/>
              <a:gd name="connsiteX154" fmla="*/ 2492901 w 4106548"/>
              <a:gd name="connsiteY154" fmla="*/ 1165412 h 1479177"/>
              <a:gd name="connsiteX155" fmla="*/ 2474972 w 4106548"/>
              <a:gd name="connsiteY155" fmla="*/ 1219200 h 1479177"/>
              <a:gd name="connsiteX156" fmla="*/ 2466007 w 4106548"/>
              <a:gd name="connsiteY156" fmla="*/ 1308848 h 1479177"/>
              <a:gd name="connsiteX157" fmla="*/ 2412219 w 4106548"/>
              <a:gd name="connsiteY157" fmla="*/ 1344706 h 1479177"/>
              <a:gd name="connsiteX158" fmla="*/ 2385325 w 4106548"/>
              <a:gd name="connsiteY158" fmla="*/ 1362636 h 1479177"/>
              <a:gd name="connsiteX159" fmla="*/ 2358431 w 4106548"/>
              <a:gd name="connsiteY159" fmla="*/ 1380565 h 1479177"/>
              <a:gd name="connsiteX160" fmla="*/ 2340501 w 4106548"/>
              <a:gd name="connsiteY160" fmla="*/ 1398495 h 1479177"/>
              <a:gd name="connsiteX161" fmla="*/ 2313607 w 4106548"/>
              <a:gd name="connsiteY161" fmla="*/ 1416424 h 1479177"/>
              <a:gd name="connsiteX162" fmla="*/ 2259819 w 4106548"/>
              <a:gd name="connsiteY162" fmla="*/ 1434353 h 1479177"/>
              <a:gd name="connsiteX163" fmla="*/ 2241890 w 4106548"/>
              <a:gd name="connsiteY163" fmla="*/ 1452283 h 1479177"/>
              <a:gd name="connsiteX164" fmla="*/ 2197066 w 4106548"/>
              <a:gd name="connsiteY164" fmla="*/ 1479177 h 1479177"/>
              <a:gd name="connsiteX165" fmla="*/ 2062596 w 4106548"/>
              <a:gd name="connsiteY165" fmla="*/ 1461248 h 1479177"/>
              <a:gd name="connsiteX166" fmla="*/ 2008807 w 4106548"/>
              <a:gd name="connsiteY166" fmla="*/ 1425389 h 1479177"/>
              <a:gd name="connsiteX167" fmla="*/ 1955019 w 4106548"/>
              <a:gd name="connsiteY167" fmla="*/ 1389530 h 1479177"/>
              <a:gd name="connsiteX168" fmla="*/ 1730901 w 4106548"/>
              <a:gd name="connsiteY168" fmla="*/ 1371600 h 1479177"/>
              <a:gd name="connsiteX169" fmla="*/ 1677113 w 4106548"/>
              <a:gd name="connsiteY169" fmla="*/ 1353671 h 1479177"/>
              <a:gd name="connsiteX170" fmla="*/ 1650219 w 4106548"/>
              <a:gd name="connsiteY170" fmla="*/ 1344706 h 1479177"/>
              <a:gd name="connsiteX171" fmla="*/ 1596431 w 4106548"/>
              <a:gd name="connsiteY171" fmla="*/ 1317812 h 1479177"/>
              <a:gd name="connsiteX172" fmla="*/ 1632290 w 4106548"/>
              <a:gd name="connsiteY172" fmla="*/ 1264024 h 1479177"/>
              <a:gd name="connsiteX173" fmla="*/ 1686078 w 4106548"/>
              <a:gd name="connsiteY173" fmla="*/ 1246095 h 1479177"/>
              <a:gd name="connsiteX174" fmla="*/ 1712972 w 4106548"/>
              <a:gd name="connsiteY174" fmla="*/ 1228165 h 1479177"/>
              <a:gd name="connsiteX175" fmla="*/ 1748831 w 4106548"/>
              <a:gd name="connsiteY175" fmla="*/ 1210236 h 1479177"/>
              <a:gd name="connsiteX176" fmla="*/ 1784690 w 4106548"/>
              <a:gd name="connsiteY176" fmla="*/ 1156448 h 1479177"/>
              <a:gd name="connsiteX177" fmla="*/ 1802619 w 4106548"/>
              <a:gd name="connsiteY177" fmla="*/ 1129553 h 1479177"/>
              <a:gd name="connsiteX178" fmla="*/ 1605396 w 4106548"/>
              <a:gd name="connsiteY178" fmla="*/ 941295 h 1479177"/>
              <a:gd name="connsiteX179" fmla="*/ 1560572 w 4106548"/>
              <a:gd name="connsiteY179" fmla="*/ 932330 h 1479177"/>
              <a:gd name="connsiteX180" fmla="*/ 1542643 w 4106548"/>
              <a:gd name="connsiteY180" fmla="*/ 914400 h 1479177"/>
              <a:gd name="connsiteX181" fmla="*/ 1461960 w 4106548"/>
              <a:gd name="connsiteY181" fmla="*/ 941295 h 1479177"/>
              <a:gd name="connsiteX182" fmla="*/ 1444031 w 4106548"/>
              <a:gd name="connsiteY182" fmla="*/ 968189 h 1479177"/>
              <a:gd name="connsiteX183" fmla="*/ 1435066 w 4106548"/>
              <a:gd name="connsiteY183" fmla="*/ 1004048 h 1479177"/>
              <a:gd name="connsiteX184" fmla="*/ 1426101 w 4106548"/>
              <a:gd name="connsiteY184" fmla="*/ 1057836 h 1479177"/>
              <a:gd name="connsiteX185" fmla="*/ 1399207 w 4106548"/>
              <a:gd name="connsiteY185" fmla="*/ 1075765 h 1479177"/>
              <a:gd name="connsiteX186" fmla="*/ 1372313 w 4106548"/>
              <a:gd name="connsiteY186" fmla="*/ 1066800 h 1479177"/>
              <a:gd name="connsiteX187" fmla="*/ 1354384 w 4106548"/>
              <a:gd name="connsiteY187" fmla="*/ 1039906 h 1479177"/>
              <a:gd name="connsiteX188" fmla="*/ 1345419 w 4106548"/>
              <a:gd name="connsiteY188" fmla="*/ 806824 h 1479177"/>
              <a:gd name="connsiteX189" fmla="*/ 1327490 w 4106548"/>
              <a:gd name="connsiteY189" fmla="*/ 753036 h 1479177"/>
              <a:gd name="connsiteX190" fmla="*/ 1309560 w 4106548"/>
              <a:gd name="connsiteY190" fmla="*/ 735106 h 1479177"/>
              <a:gd name="connsiteX191" fmla="*/ 1255772 w 4106548"/>
              <a:gd name="connsiteY191" fmla="*/ 717177 h 1479177"/>
              <a:gd name="connsiteX192" fmla="*/ 1201984 w 4106548"/>
              <a:gd name="connsiteY192" fmla="*/ 699248 h 1479177"/>
              <a:gd name="connsiteX193" fmla="*/ 1175090 w 4106548"/>
              <a:gd name="connsiteY193" fmla="*/ 690283 h 1479177"/>
              <a:gd name="connsiteX194" fmla="*/ 1148196 w 4106548"/>
              <a:gd name="connsiteY194" fmla="*/ 681318 h 1479177"/>
              <a:gd name="connsiteX195" fmla="*/ 986831 w 4106548"/>
              <a:gd name="connsiteY195" fmla="*/ 690283 h 1479177"/>
              <a:gd name="connsiteX196" fmla="*/ 968901 w 4106548"/>
              <a:gd name="connsiteY196" fmla="*/ 708212 h 1479177"/>
              <a:gd name="connsiteX197" fmla="*/ 950972 w 4106548"/>
              <a:gd name="connsiteY197" fmla="*/ 762000 h 1479177"/>
              <a:gd name="connsiteX198" fmla="*/ 942007 w 4106548"/>
              <a:gd name="connsiteY198" fmla="*/ 905436 h 1479177"/>
              <a:gd name="connsiteX199" fmla="*/ 915113 w 4106548"/>
              <a:gd name="connsiteY199" fmla="*/ 923365 h 1479177"/>
              <a:gd name="connsiteX200" fmla="*/ 861325 w 4106548"/>
              <a:gd name="connsiteY200" fmla="*/ 941295 h 1479177"/>
              <a:gd name="connsiteX201" fmla="*/ 843396 w 4106548"/>
              <a:gd name="connsiteY201" fmla="*/ 968189 h 1479177"/>
              <a:gd name="connsiteX202" fmla="*/ 825466 w 4106548"/>
              <a:gd name="connsiteY202" fmla="*/ 1021977 h 1479177"/>
              <a:gd name="connsiteX203" fmla="*/ 798572 w 4106548"/>
              <a:gd name="connsiteY203" fmla="*/ 1039906 h 1479177"/>
              <a:gd name="connsiteX204" fmla="*/ 762713 w 4106548"/>
              <a:gd name="connsiteY204" fmla="*/ 1084730 h 1479177"/>
              <a:gd name="connsiteX205" fmla="*/ 708925 w 4106548"/>
              <a:gd name="connsiteY205" fmla="*/ 1102659 h 1479177"/>
              <a:gd name="connsiteX206" fmla="*/ 682031 w 4106548"/>
              <a:gd name="connsiteY206" fmla="*/ 1111624 h 1479177"/>
              <a:gd name="connsiteX207" fmla="*/ 646172 w 4106548"/>
              <a:gd name="connsiteY207" fmla="*/ 1102659 h 1479177"/>
              <a:gd name="connsiteX208" fmla="*/ 637207 w 4106548"/>
              <a:gd name="connsiteY208" fmla="*/ 1030942 h 1479177"/>
              <a:gd name="connsiteX209" fmla="*/ 655137 w 4106548"/>
              <a:gd name="connsiteY209" fmla="*/ 1004048 h 1479177"/>
              <a:gd name="connsiteX210" fmla="*/ 664101 w 4106548"/>
              <a:gd name="connsiteY210" fmla="*/ 977153 h 1479177"/>
              <a:gd name="connsiteX211" fmla="*/ 538596 w 4106548"/>
              <a:gd name="connsiteY211" fmla="*/ 923365 h 1479177"/>
              <a:gd name="connsiteX212" fmla="*/ 493772 w 4106548"/>
              <a:gd name="connsiteY212" fmla="*/ 959224 h 1479177"/>
              <a:gd name="connsiteX213" fmla="*/ 466878 w 4106548"/>
              <a:gd name="connsiteY213" fmla="*/ 968189 h 1479177"/>
              <a:gd name="connsiteX214" fmla="*/ 350337 w 4106548"/>
              <a:gd name="connsiteY214" fmla="*/ 959224 h 1479177"/>
              <a:gd name="connsiteX215" fmla="*/ 323443 w 4106548"/>
              <a:gd name="connsiteY215" fmla="*/ 950259 h 1479177"/>
              <a:gd name="connsiteX216" fmla="*/ 81396 w 4106548"/>
              <a:gd name="connsiteY216" fmla="*/ 932330 h 1479177"/>
              <a:gd name="connsiteX217" fmla="*/ 36572 w 4106548"/>
              <a:gd name="connsiteY217" fmla="*/ 923365 h 1479177"/>
              <a:gd name="connsiteX218" fmla="*/ 45537 w 4106548"/>
              <a:gd name="connsiteY218" fmla="*/ 896471 h 1479177"/>
              <a:gd name="connsiteX219" fmla="*/ 18643 w 4106548"/>
              <a:gd name="connsiteY219" fmla="*/ 878542 h 1479177"/>
              <a:gd name="connsiteX220" fmla="*/ 18643 w 4106548"/>
              <a:gd name="connsiteY220" fmla="*/ 869577 h 14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06548" h="1479177">
                <a:moveTo>
                  <a:pt x="18643" y="869577"/>
                </a:moveTo>
                <a:cubicBezTo>
                  <a:pt x="55996" y="866589"/>
                  <a:pt x="168864" y="871981"/>
                  <a:pt x="242760" y="860612"/>
                </a:cubicBezTo>
                <a:cubicBezTo>
                  <a:pt x="252100" y="859175"/>
                  <a:pt x="251725" y="843168"/>
                  <a:pt x="251725" y="833718"/>
                </a:cubicBezTo>
                <a:cubicBezTo>
                  <a:pt x="251725" y="803687"/>
                  <a:pt x="258883" y="769407"/>
                  <a:pt x="242760" y="744071"/>
                </a:cubicBezTo>
                <a:cubicBezTo>
                  <a:pt x="233001" y="728736"/>
                  <a:pt x="206901" y="738094"/>
                  <a:pt x="188972" y="735106"/>
                </a:cubicBezTo>
                <a:cubicBezTo>
                  <a:pt x="160207" y="691958"/>
                  <a:pt x="159371" y="703196"/>
                  <a:pt x="180007" y="627530"/>
                </a:cubicBezTo>
                <a:cubicBezTo>
                  <a:pt x="182231" y="619376"/>
                  <a:pt x="191175" y="614671"/>
                  <a:pt x="197937" y="609600"/>
                </a:cubicBezTo>
                <a:cubicBezTo>
                  <a:pt x="215176" y="596671"/>
                  <a:pt x="233796" y="585695"/>
                  <a:pt x="251725" y="573742"/>
                </a:cubicBezTo>
                <a:lnTo>
                  <a:pt x="278619" y="555812"/>
                </a:lnTo>
                <a:cubicBezTo>
                  <a:pt x="305513" y="558800"/>
                  <a:pt x="334177" y="554727"/>
                  <a:pt x="359301" y="564777"/>
                </a:cubicBezTo>
                <a:cubicBezTo>
                  <a:pt x="368075" y="568287"/>
                  <a:pt x="363404" y="583568"/>
                  <a:pt x="368266" y="591671"/>
                </a:cubicBezTo>
                <a:cubicBezTo>
                  <a:pt x="380572" y="612179"/>
                  <a:pt x="391937" y="611514"/>
                  <a:pt x="413090" y="618565"/>
                </a:cubicBezTo>
                <a:cubicBezTo>
                  <a:pt x="419066" y="624542"/>
                  <a:pt x="423771" y="632146"/>
                  <a:pt x="431019" y="636495"/>
                </a:cubicBezTo>
                <a:cubicBezTo>
                  <a:pt x="439122" y="641357"/>
                  <a:pt x="448463" y="645459"/>
                  <a:pt x="457913" y="645459"/>
                </a:cubicBezTo>
                <a:cubicBezTo>
                  <a:pt x="520737" y="645459"/>
                  <a:pt x="583419" y="639483"/>
                  <a:pt x="646172" y="636495"/>
                </a:cubicBezTo>
                <a:cubicBezTo>
                  <a:pt x="652148" y="630518"/>
                  <a:pt x="660321" y="626125"/>
                  <a:pt x="664101" y="618565"/>
                </a:cubicBezTo>
                <a:cubicBezTo>
                  <a:pt x="672553" y="601661"/>
                  <a:pt x="682031" y="564777"/>
                  <a:pt x="682031" y="564777"/>
                </a:cubicBezTo>
                <a:cubicBezTo>
                  <a:pt x="676054" y="558801"/>
                  <a:pt x="665759" y="555136"/>
                  <a:pt x="664101" y="546848"/>
                </a:cubicBezTo>
                <a:cubicBezTo>
                  <a:pt x="658583" y="519259"/>
                  <a:pt x="685600" y="514333"/>
                  <a:pt x="699960" y="502024"/>
                </a:cubicBezTo>
                <a:cubicBezTo>
                  <a:pt x="734268" y="472617"/>
                  <a:pt x="724385" y="464169"/>
                  <a:pt x="762713" y="457200"/>
                </a:cubicBezTo>
                <a:cubicBezTo>
                  <a:pt x="786416" y="452890"/>
                  <a:pt x="810525" y="451224"/>
                  <a:pt x="834431" y="448236"/>
                </a:cubicBezTo>
                <a:cubicBezTo>
                  <a:pt x="845171" y="449770"/>
                  <a:pt x="924848" y="468255"/>
                  <a:pt x="942007" y="448236"/>
                </a:cubicBezTo>
                <a:cubicBezTo>
                  <a:pt x="953836" y="434435"/>
                  <a:pt x="942843" y="410706"/>
                  <a:pt x="950972" y="394448"/>
                </a:cubicBezTo>
                <a:cubicBezTo>
                  <a:pt x="958532" y="379329"/>
                  <a:pt x="986831" y="358589"/>
                  <a:pt x="986831" y="358589"/>
                </a:cubicBezTo>
                <a:cubicBezTo>
                  <a:pt x="989819" y="349624"/>
                  <a:pt x="990934" y="339798"/>
                  <a:pt x="995796" y="331695"/>
                </a:cubicBezTo>
                <a:cubicBezTo>
                  <a:pt x="1000144" y="324447"/>
                  <a:pt x="1012530" y="322132"/>
                  <a:pt x="1013725" y="313765"/>
                </a:cubicBezTo>
                <a:cubicBezTo>
                  <a:pt x="1015888" y="298623"/>
                  <a:pt x="1001527" y="259243"/>
                  <a:pt x="995796" y="242048"/>
                </a:cubicBezTo>
                <a:cubicBezTo>
                  <a:pt x="1001772" y="236071"/>
                  <a:pt x="1006478" y="228467"/>
                  <a:pt x="1013725" y="224118"/>
                </a:cubicBezTo>
                <a:cubicBezTo>
                  <a:pt x="1046578" y="204405"/>
                  <a:pt x="1087674" y="220381"/>
                  <a:pt x="1121301" y="224118"/>
                </a:cubicBezTo>
                <a:cubicBezTo>
                  <a:pt x="1135024" y="265287"/>
                  <a:pt x="1142188" y="274255"/>
                  <a:pt x="1121301" y="331695"/>
                </a:cubicBezTo>
                <a:cubicBezTo>
                  <a:pt x="1117619" y="341820"/>
                  <a:pt x="1104253" y="345248"/>
                  <a:pt x="1094407" y="349624"/>
                </a:cubicBezTo>
                <a:cubicBezTo>
                  <a:pt x="1077137" y="357300"/>
                  <a:pt x="1058548" y="361577"/>
                  <a:pt x="1040619" y="367553"/>
                </a:cubicBezTo>
                <a:lnTo>
                  <a:pt x="1013725" y="376518"/>
                </a:lnTo>
                <a:lnTo>
                  <a:pt x="986831" y="385483"/>
                </a:lnTo>
                <a:lnTo>
                  <a:pt x="959937" y="394448"/>
                </a:lnTo>
                <a:cubicBezTo>
                  <a:pt x="921777" y="432606"/>
                  <a:pt x="952159" y="394887"/>
                  <a:pt x="933043" y="484095"/>
                </a:cubicBezTo>
                <a:cubicBezTo>
                  <a:pt x="929083" y="502575"/>
                  <a:pt x="930838" y="527400"/>
                  <a:pt x="915113" y="537883"/>
                </a:cubicBezTo>
                <a:lnTo>
                  <a:pt x="861325" y="573742"/>
                </a:lnTo>
                <a:cubicBezTo>
                  <a:pt x="858306" y="578271"/>
                  <a:pt x="829129" y="616926"/>
                  <a:pt x="834431" y="627530"/>
                </a:cubicBezTo>
                <a:cubicBezTo>
                  <a:pt x="838657" y="635982"/>
                  <a:pt x="851970" y="635159"/>
                  <a:pt x="861325" y="636495"/>
                </a:cubicBezTo>
                <a:cubicBezTo>
                  <a:pt x="893999" y="641163"/>
                  <a:pt x="927066" y="642471"/>
                  <a:pt x="959937" y="645459"/>
                </a:cubicBezTo>
                <a:cubicBezTo>
                  <a:pt x="977866" y="639483"/>
                  <a:pt x="998000" y="638014"/>
                  <a:pt x="1013725" y="627530"/>
                </a:cubicBezTo>
                <a:cubicBezTo>
                  <a:pt x="1022690" y="621553"/>
                  <a:pt x="1030982" y="614418"/>
                  <a:pt x="1040619" y="609600"/>
                </a:cubicBezTo>
                <a:cubicBezTo>
                  <a:pt x="1053475" y="603172"/>
                  <a:pt x="1091889" y="594542"/>
                  <a:pt x="1103372" y="591671"/>
                </a:cubicBezTo>
                <a:cubicBezTo>
                  <a:pt x="1115325" y="594659"/>
                  <a:pt x="1127078" y="598610"/>
                  <a:pt x="1139231" y="600636"/>
                </a:cubicBezTo>
                <a:cubicBezTo>
                  <a:pt x="1162995" y="604597"/>
                  <a:pt x="1188933" y="599815"/>
                  <a:pt x="1210948" y="609600"/>
                </a:cubicBezTo>
                <a:cubicBezTo>
                  <a:pt x="1219583" y="613438"/>
                  <a:pt x="1215051" y="628392"/>
                  <a:pt x="1219913" y="636495"/>
                </a:cubicBezTo>
                <a:cubicBezTo>
                  <a:pt x="1224262" y="643743"/>
                  <a:pt x="1231866" y="648448"/>
                  <a:pt x="1237843" y="654424"/>
                </a:cubicBezTo>
                <a:cubicBezTo>
                  <a:pt x="1249796" y="651436"/>
                  <a:pt x="1261854" y="648844"/>
                  <a:pt x="1273701" y="645459"/>
                </a:cubicBezTo>
                <a:cubicBezTo>
                  <a:pt x="1282787" y="642863"/>
                  <a:pt x="1299042" y="645816"/>
                  <a:pt x="1300596" y="636495"/>
                </a:cubicBezTo>
                <a:cubicBezTo>
                  <a:pt x="1309325" y="584120"/>
                  <a:pt x="1296758" y="553263"/>
                  <a:pt x="1282666" y="510989"/>
                </a:cubicBezTo>
                <a:cubicBezTo>
                  <a:pt x="1284341" y="504290"/>
                  <a:pt x="1295084" y="457423"/>
                  <a:pt x="1300596" y="448236"/>
                </a:cubicBezTo>
                <a:cubicBezTo>
                  <a:pt x="1309991" y="432577"/>
                  <a:pt x="1327517" y="422969"/>
                  <a:pt x="1345419" y="421342"/>
                </a:cubicBezTo>
                <a:cubicBezTo>
                  <a:pt x="1402040" y="416195"/>
                  <a:pt x="1458972" y="415365"/>
                  <a:pt x="1515748" y="412377"/>
                </a:cubicBezTo>
                <a:cubicBezTo>
                  <a:pt x="1527701" y="409389"/>
                  <a:pt x="1541986" y="411109"/>
                  <a:pt x="1551607" y="403412"/>
                </a:cubicBezTo>
                <a:cubicBezTo>
                  <a:pt x="1558986" y="397509"/>
                  <a:pt x="1556346" y="384970"/>
                  <a:pt x="1560572" y="376518"/>
                </a:cubicBezTo>
                <a:cubicBezTo>
                  <a:pt x="1568602" y="360458"/>
                  <a:pt x="1601125" y="318177"/>
                  <a:pt x="1614360" y="313765"/>
                </a:cubicBezTo>
                <a:lnTo>
                  <a:pt x="1668148" y="295836"/>
                </a:lnTo>
                <a:cubicBezTo>
                  <a:pt x="1703171" y="260813"/>
                  <a:pt x="1666420" y="292218"/>
                  <a:pt x="1712972" y="268942"/>
                </a:cubicBezTo>
                <a:cubicBezTo>
                  <a:pt x="1722609" y="264124"/>
                  <a:pt x="1729963" y="255256"/>
                  <a:pt x="1739866" y="251012"/>
                </a:cubicBezTo>
                <a:cubicBezTo>
                  <a:pt x="1751191" y="246159"/>
                  <a:pt x="1763878" y="245433"/>
                  <a:pt x="1775725" y="242048"/>
                </a:cubicBezTo>
                <a:cubicBezTo>
                  <a:pt x="1784811" y="239452"/>
                  <a:pt x="1793394" y="235133"/>
                  <a:pt x="1802619" y="233083"/>
                </a:cubicBezTo>
                <a:cubicBezTo>
                  <a:pt x="1820363" y="229140"/>
                  <a:pt x="1838773" y="228526"/>
                  <a:pt x="1856407" y="224118"/>
                </a:cubicBezTo>
                <a:cubicBezTo>
                  <a:pt x="1874742" y="219534"/>
                  <a:pt x="1910196" y="206189"/>
                  <a:pt x="1910196" y="206189"/>
                </a:cubicBezTo>
                <a:cubicBezTo>
                  <a:pt x="1979706" y="159849"/>
                  <a:pt x="1943544" y="177143"/>
                  <a:pt x="2017772" y="152400"/>
                </a:cubicBezTo>
                <a:lnTo>
                  <a:pt x="2044666" y="143436"/>
                </a:lnTo>
                <a:cubicBezTo>
                  <a:pt x="2056907" y="131195"/>
                  <a:pt x="2072526" y="113232"/>
                  <a:pt x="2089490" y="107577"/>
                </a:cubicBezTo>
                <a:cubicBezTo>
                  <a:pt x="2106734" y="101829"/>
                  <a:pt x="2125534" y="102555"/>
                  <a:pt x="2143278" y="98612"/>
                </a:cubicBezTo>
                <a:cubicBezTo>
                  <a:pt x="2152503" y="96562"/>
                  <a:pt x="2161005" y="91940"/>
                  <a:pt x="2170172" y="89648"/>
                </a:cubicBezTo>
                <a:cubicBezTo>
                  <a:pt x="2190632" y="84533"/>
                  <a:pt x="2221397" y="81965"/>
                  <a:pt x="2241890" y="71718"/>
                </a:cubicBezTo>
                <a:cubicBezTo>
                  <a:pt x="2320111" y="32608"/>
                  <a:pt x="2211360" y="72809"/>
                  <a:pt x="2304643" y="44824"/>
                </a:cubicBezTo>
                <a:cubicBezTo>
                  <a:pt x="2322745" y="39393"/>
                  <a:pt x="2358431" y="26895"/>
                  <a:pt x="2358431" y="26895"/>
                </a:cubicBezTo>
                <a:cubicBezTo>
                  <a:pt x="2389305" y="-3980"/>
                  <a:pt x="2364159" y="11221"/>
                  <a:pt x="2421184" y="17930"/>
                </a:cubicBezTo>
                <a:cubicBezTo>
                  <a:pt x="2456920" y="22134"/>
                  <a:pt x="2492956" y="23315"/>
                  <a:pt x="2528760" y="26895"/>
                </a:cubicBezTo>
                <a:cubicBezTo>
                  <a:pt x="2552732" y="29292"/>
                  <a:pt x="2576572" y="32871"/>
                  <a:pt x="2600478" y="35859"/>
                </a:cubicBezTo>
                <a:cubicBezTo>
                  <a:pt x="2691568" y="58632"/>
                  <a:pt x="2599822" y="38046"/>
                  <a:pt x="2788737" y="53789"/>
                </a:cubicBezTo>
                <a:cubicBezTo>
                  <a:pt x="2809794" y="55544"/>
                  <a:pt x="2830572" y="59765"/>
                  <a:pt x="2851490" y="62753"/>
                </a:cubicBezTo>
                <a:lnTo>
                  <a:pt x="3012854" y="53789"/>
                </a:lnTo>
                <a:cubicBezTo>
                  <a:pt x="3215500" y="45346"/>
                  <a:pt x="3450060" y="40720"/>
                  <a:pt x="3649348" y="35859"/>
                </a:cubicBezTo>
                <a:cubicBezTo>
                  <a:pt x="3706125" y="32871"/>
                  <a:pt x="3763228" y="33669"/>
                  <a:pt x="3819678" y="26895"/>
                </a:cubicBezTo>
                <a:cubicBezTo>
                  <a:pt x="3838443" y="24643"/>
                  <a:pt x="3855537" y="14942"/>
                  <a:pt x="3873466" y="8965"/>
                </a:cubicBezTo>
                <a:lnTo>
                  <a:pt x="3900360" y="0"/>
                </a:lnTo>
                <a:cubicBezTo>
                  <a:pt x="3942195" y="2988"/>
                  <a:pt x="3984642" y="1235"/>
                  <a:pt x="4025866" y="8965"/>
                </a:cubicBezTo>
                <a:cubicBezTo>
                  <a:pt x="4034174" y="10523"/>
                  <a:pt x="4038725" y="20133"/>
                  <a:pt x="4043796" y="26895"/>
                </a:cubicBezTo>
                <a:cubicBezTo>
                  <a:pt x="4056725" y="44134"/>
                  <a:pt x="4079654" y="80683"/>
                  <a:pt x="4079654" y="80683"/>
                </a:cubicBezTo>
                <a:cubicBezTo>
                  <a:pt x="4082642" y="92636"/>
                  <a:pt x="4083766" y="105217"/>
                  <a:pt x="4088619" y="116542"/>
                </a:cubicBezTo>
                <a:cubicBezTo>
                  <a:pt x="4092863" y="126445"/>
                  <a:pt x="4106548" y="132662"/>
                  <a:pt x="4106548" y="143436"/>
                </a:cubicBezTo>
                <a:cubicBezTo>
                  <a:pt x="4106548" y="174368"/>
                  <a:pt x="4074467" y="231826"/>
                  <a:pt x="4043796" y="242048"/>
                </a:cubicBezTo>
                <a:lnTo>
                  <a:pt x="4016901" y="251012"/>
                </a:lnTo>
                <a:cubicBezTo>
                  <a:pt x="4007936" y="256989"/>
                  <a:pt x="3999644" y="264124"/>
                  <a:pt x="3990007" y="268942"/>
                </a:cubicBezTo>
                <a:cubicBezTo>
                  <a:pt x="3981555" y="273168"/>
                  <a:pt x="3972230" y="275420"/>
                  <a:pt x="3963113" y="277906"/>
                </a:cubicBezTo>
                <a:cubicBezTo>
                  <a:pt x="3851890" y="308240"/>
                  <a:pt x="3926408" y="284167"/>
                  <a:pt x="3864501" y="304800"/>
                </a:cubicBezTo>
                <a:cubicBezTo>
                  <a:pt x="3833208" y="336094"/>
                  <a:pt x="3854591" y="320057"/>
                  <a:pt x="3792784" y="340659"/>
                </a:cubicBezTo>
                <a:lnTo>
                  <a:pt x="3765890" y="349624"/>
                </a:lnTo>
                <a:cubicBezTo>
                  <a:pt x="3753937" y="361577"/>
                  <a:pt x="3739408" y="371418"/>
                  <a:pt x="3730031" y="385483"/>
                </a:cubicBezTo>
                <a:cubicBezTo>
                  <a:pt x="3724054" y="394448"/>
                  <a:pt x="3720210" y="405282"/>
                  <a:pt x="3712101" y="412377"/>
                </a:cubicBezTo>
                <a:cubicBezTo>
                  <a:pt x="3674160" y="445575"/>
                  <a:pt x="3668359" y="444888"/>
                  <a:pt x="3631419" y="457200"/>
                </a:cubicBezTo>
                <a:cubicBezTo>
                  <a:pt x="3625443" y="463177"/>
                  <a:pt x="3621050" y="471350"/>
                  <a:pt x="3613490" y="475130"/>
                </a:cubicBezTo>
                <a:cubicBezTo>
                  <a:pt x="3585092" y="489329"/>
                  <a:pt x="3553864" y="493446"/>
                  <a:pt x="3523843" y="502024"/>
                </a:cubicBezTo>
                <a:cubicBezTo>
                  <a:pt x="3514757" y="504620"/>
                  <a:pt x="3505913" y="508001"/>
                  <a:pt x="3496948" y="510989"/>
                </a:cubicBezTo>
                <a:cubicBezTo>
                  <a:pt x="3466725" y="556324"/>
                  <a:pt x="3495425" y="525198"/>
                  <a:pt x="3452125" y="546848"/>
                </a:cubicBezTo>
                <a:cubicBezTo>
                  <a:pt x="3442488" y="551666"/>
                  <a:pt x="3435077" y="560401"/>
                  <a:pt x="3425231" y="564777"/>
                </a:cubicBezTo>
                <a:cubicBezTo>
                  <a:pt x="3407961" y="572453"/>
                  <a:pt x="3371443" y="582706"/>
                  <a:pt x="3371443" y="582706"/>
                </a:cubicBezTo>
                <a:cubicBezTo>
                  <a:pt x="3353513" y="594659"/>
                  <a:pt x="3332891" y="603327"/>
                  <a:pt x="3317654" y="618565"/>
                </a:cubicBezTo>
                <a:cubicBezTo>
                  <a:pt x="3292107" y="644114"/>
                  <a:pt x="3306758" y="631807"/>
                  <a:pt x="3272831" y="654424"/>
                </a:cubicBezTo>
                <a:cubicBezTo>
                  <a:pt x="3247282" y="731068"/>
                  <a:pt x="3257245" y="689459"/>
                  <a:pt x="3245937" y="779930"/>
                </a:cubicBezTo>
                <a:cubicBezTo>
                  <a:pt x="3260632" y="824016"/>
                  <a:pt x="3260689" y="832640"/>
                  <a:pt x="3281796" y="869577"/>
                </a:cubicBezTo>
                <a:cubicBezTo>
                  <a:pt x="3287141" y="878932"/>
                  <a:pt x="3294380" y="887116"/>
                  <a:pt x="3299725" y="896471"/>
                </a:cubicBezTo>
                <a:cubicBezTo>
                  <a:pt x="3306355" y="908074"/>
                  <a:pt x="3310241" y="921211"/>
                  <a:pt x="3317654" y="932330"/>
                </a:cubicBezTo>
                <a:cubicBezTo>
                  <a:pt x="3327872" y="947656"/>
                  <a:pt x="3348095" y="958600"/>
                  <a:pt x="3362478" y="968189"/>
                </a:cubicBezTo>
                <a:cubicBezTo>
                  <a:pt x="3410286" y="1039902"/>
                  <a:pt x="3347540" y="953252"/>
                  <a:pt x="3407301" y="1013012"/>
                </a:cubicBezTo>
                <a:cubicBezTo>
                  <a:pt x="3424680" y="1030391"/>
                  <a:pt x="3426904" y="1044926"/>
                  <a:pt x="3434196" y="1066800"/>
                </a:cubicBezTo>
                <a:cubicBezTo>
                  <a:pt x="3431208" y="1132541"/>
                  <a:pt x="3430479" y="1198424"/>
                  <a:pt x="3425231" y="1264024"/>
                </a:cubicBezTo>
                <a:cubicBezTo>
                  <a:pt x="3423079" y="1290922"/>
                  <a:pt x="3401197" y="1312917"/>
                  <a:pt x="3380407" y="1326777"/>
                </a:cubicBezTo>
                <a:cubicBezTo>
                  <a:pt x="3371442" y="1332753"/>
                  <a:pt x="3361926" y="1337975"/>
                  <a:pt x="3353513" y="1344706"/>
                </a:cubicBezTo>
                <a:cubicBezTo>
                  <a:pt x="3346913" y="1349986"/>
                  <a:pt x="3342832" y="1358287"/>
                  <a:pt x="3335584" y="1362636"/>
                </a:cubicBezTo>
                <a:cubicBezTo>
                  <a:pt x="3326401" y="1368146"/>
                  <a:pt x="3279524" y="1378892"/>
                  <a:pt x="3272831" y="1380565"/>
                </a:cubicBezTo>
                <a:cubicBezTo>
                  <a:pt x="3248925" y="1377577"/>
                  <a:pt x="3223802" y="1379703"/>
                  <a:pt x="3201113" y="1371600"/>
                </a:cubicBezTo>
                <a:cubicBezTo>
                  <a:pt x="3180820" y="1364353"/>
                  <a:pt x="3168230" y="1340968"/>
                  <a:pt x="3147325" y="1335742"/>
                </a:cubicBezTo>
                <a:lnTo>
                  <a:pt x="3111466" y="1326777"/>
                </a:lnTo>
                <a:cubicBezTo>
                  <a:pt x="3105490" y="1317812"/>
                  <a:pt x="3098355" y="1309520"/>
                  <a:pt x="3093537" y="1299883"/>
                </a:cubicBezTo>
                <a:cubicBezTo>
                  <a:pt x="3089311" y="1291431"/>
                  <a:pt x="3090065" y="1280678"/>
                  <a:pt x="3084572" y="1272989"/>
                </a:cubicBezTo>
                <a:cubicBezTo>
                  <a:pt x="3074747" y="1259234"/>
                  <a:pt x="3060666" y="1249083"/>
                  <a:pt x="3048713" y="1237130"/>
                </a:cubicBezTo>
                <a:lnTo>
                  <a:pt x="3030784" y="1219200"/>
                </a:lnTo>
                <a:cubicBezTo>
                  <a:pt x="3027796" y="1210235"/>
                  <a:pt x="3027061" y="1200169"/>
                  <a:pt x="3021819" y="1192306"/>
                </a:cubicBezTo>
                <a:cubicBezTo>
                  <a:pt x="2993669" y="1150082"/>
                  <a:pt x="2996550" y="1182515"/>
                  <a:pt x="2976996" y="1138518"/>
                </a:cubicBezTo>
                <a:cubicBezTo>
                  <a:pt x="2969320" y="1121248"/>
                  <a:pt x="2965043" y="1102659"/>
                  <a:pt x="2959066" y="1084730"/>
                </a:cubicBezTo>
                <a:cubicBezTo>
                  <a:pt x="2956078" y="1075765"/>
                  <a:pt x="2956783" y="1064518"/>
                  <a:pt x="2950101" y="1057836"/>
                </a:cubicBezTo>
                <a:lnTo>
                  <a:pt x="2932172" y="1039906"/>
                </a:lnTo>
                <a:cubicBezTo>
                  <a:pt x="2918672" y="999409"/>
                  <a:pt x="2926040" y="1011180"/>
                  <a:pt x="2887348" y="968189"/>
                </a:cubicBezTo>
                <a:cubicBezTo>
                  <a:pt x="2873213" y="952483"/>
                  <a:pt x="2862571" y="930047"/>
                  <a:pt x="2842525" y="923365"/>
                </a:cubicBezTo>
                <a:lnTo>
                  <a:pt x="2788737" y="905436"/>
                </a:lnTo>
                <a:lnTo>
                  <a:pt x="2761843" y="896471"/>
                </a:lnTo>
                <a:cubicBezTo>
                  <a:pt x="2725984" y="899459"/>
                  <a:pt x="2689551" y="898379"/>
                  <a:pt x="2654266" y="905436"/>
                </a:cubicBezTo>
                <a:cubicBezTo>
                  <a:pt x="2643701" y="907549"/>
                  <a:pt x="2637009" y="918547"/>
                  <a:pt x="2627372" y="923365"/>
                </a:cubicBezTo>
                <a:cubicBezTo>
                  <a:pt x="2618920" y="927591"/>
                  <a:pt x="2609443" y="929342"/>
                  <a:pt x="2600478" y="932330"/>
                </a:cubicBezTo>
                <a:cubicBezTo>
                  <a:pt x="2597490" y="941295"/>
                  <a:pt x="2597416" y="951845"/>
                  <a:pt x="2591513" y="959224"/>
                </a:cubicBezTo>
                <a:cubicBezTo>
                  <a:pt x="2584782" y="967637"/>
                  <a:pt x="2568620" y="967149"/>
                  <a:pt x="2564619" y="977153"/>
                </a:cubicBezTo>
                <a:cubicBezTo>
                  <a:pt x="2559980" y="988752"/>
                  <a:pt x="2587737" y="1025278"/>
                  <a:pt x="2591513" y="1030942"/>
                </a:cubicBezTo>
                <a:cubicBezTo>
                  <a:pt x="2605061" y="1085131"/>
                  <a:pt x="2596584" y="1055118"/>
                  <a:pt x="2618407" y="1120589"/>
                </a:cubicBezTo>
                <a:lnTo>
                  <a:pt x="2627372" y="1147483"/>
                </a:lnTo>
                <a:cubicBezTo>
                  <a:pt x="2630360" y="1156448"/>
                  <a:pt x="2631095" y="1166514"/>
                  <a:pt x="2636337" y="1174377"/>
                </a:cubicBezTo>
                <a:lnTo>
                  <a:pt x="2654266" y="1201271"/>
                </a:lnTo>
                <a:cubicBezTo>
                  <a:pt x="2677980" y="1296126"/>
                  <a:pt x="2645784" y="1184429"/>
                  <a:pt x="2681160" y="1264024"/>
                </a:cubicBezTo>
                <a:cubicBezTo>
                  <a:pt x="2688836" y="1281294"/>
                  <a:pt x="2699090" y="1317812"/>
                  <a:pt x="2699090" y="1317812"/>
                </a:cubicBezTo>
                <a:cubicBezTo>
                  <a:pt x="2694854" y="1334755"/>
                  <a:pt x="2690539" y="1369101"/>
                  <a:pt x="2672196" y="1380565"/>
                </a:cubicBezTo>
                <a:cubicBezTo>
                  <a:pt x="2656169" y="1390582"/>
                  <a:pt x="2618407" y="1398495"/>
                  <a:pt x="2618407" y="1398495"/>
                </a:cubicBezTo>
                <a:cubicBezTo>
                  <a:pt x="2612431" y="1389530"/>
                  <a:pt x="2604722" y="1381503"/>
                  <a:pt x="2600478" y="1371600"/>
                </a:cubicBezTo>
                <a:cubicBezTo>
                  <a:pt x="2575696" y="1313774"/>
                  <a:pt x="2609669" y="1353899"/>
                  <a:pt x="2573584" y="1317812"/>
                </a:cubicBezTo>
                <a:cubicBezTo>
                  <a:pt x="2570596" y="1302871"/>
                  <a:pt x="2568315" y="1287771"/>
                  <a:pt x="2564619" y="1272989"/>
                </a:cubicBezTo>
                <a:cubicBezTo>
                  <a:pt x="2562327" y="1263822"/>
                  <a:pt x="2557946" y="1255262"/>
                  <a:pt x="2555654" y="1246095"/>
                </a:cubicBezTo>
                <a:cubicBezTo>
                  <a:pt x="2551959" y="1231313"/>
                  <a:pt x="2549995" y="1216145"/>
                  <a:pt x="2546690" y="1201271"/>
                </a:cubicBezTo>
                <a:cubicBezTo>
                  <a:pt x="2544017" y="1189243"/>
                  <a:pt x="2544559" y="1175664"/>
                  <a:pt x="2537725" y="1165412"/>
                </a:cubicBezTo>
                <a:cubicBezTo>
                  <a:pt x="2531749" y="1156447"/>
                  <a:pt x="2519796" y="1153459"/>
                  <a:pt x="2510831" y="1147483"/>
                </a:cubicBezTo>
                <a:cubicBezTo>
                  <a:pt x="2504854" y="1153459"/>
                  <a:pt x="2496681" y="1157852"/>
                  <a:pt x="2492901" y="1165412"/>
                </a:cubicBezTo>
                <a:cubicBezTo>
                  <a:pt x="2484449" y="1182316"/>
                  <a:pt x="2474972" y="1219200"/>
                  <a:pt x="2474972" y="1219200"/>
                </a:cubicBezTo>
                <a:cubicBezTo>
                  <a:pt x="2471984" y="1249083"/>
                  <a:pt x="2479438" y="1281987"/>
                  <a:pt x="2466007" y="1308848"/>
                </a:cubicBezTo>
                <a:cubicBezTo>
                  <a:pt x="2456370" y="1328121"/>
                  <a:pt x="2430148" y="1332753"/>
                  <a:pt x="2412219" y="1344706"/>
                </a:cubicBezTo>
                <a:lnTo>
                  <a:pt x="2385325" y="1362636"/>
                </a:lnTo>
                <a:cubicBezTo>
                  <a:pt x="2376360" y="1368612"/>
                  <a:pt x="2366049" y="1372947"/>
                  <a:pt x="2358431" y="1380565"/>
                </a:cubicBezTo>
                <a:cubicBezTo>
                  <a:pt x="2352454" y="1386542"/>
                  <a:pt x="2347101" y="1393215"/>
                  <a:pt x="2340501" y="1398495"/>
                </a:cubicBezTo>
                <a:cubicBezTo>
                  <a:pt x="2332088" y="1405226"/>
                  <a:pt x="2323453" y="1412048"/>
                  <a:pt x="2313607" y="1416424"/>
                </a:cubicBezTo>
                <a:cubicBezTo>
                  <a:pt x="2296337" y="1424100"/>
                  <a:pt x="2259819" y="1434353"/>
                  <a:pt x="2259819" y="1434353"/>
                </a:cubicBezTo>
                <a:cubicBezTo>
                  <a:pt x="2253843" y="1440330"/>
                  <a:pt x="2249137" y="1447934"/>
                  <a:pt x="2241890" y="1452283"/>
                </a:cubicBezTo>
                <a:cubicBezTo>
                  <a:pt x="2183697" y="1487200"/>
                  <a:pt x="2242501" y="1433744"/>
                  <a:pt x="2197066" y="1479177"/>
                </a:cubicBezTo>
                <a:cubicBezTo>
                  <a:pt x="2189448" y="1478542"/>
                  <a:pt x="2094904" y="1479196"/>
                  <a:pt x="2062596" y="1461248"/>
                </a:cubicBezTo>
                <a:cubicBezTo>
                  <a:pt x="2043759" y="1450783"/>
                  <a:pt x="2024044" y="1440627"/>
                  <a:pt x="2008807" y="1425389"/>
                </a:cubicBezTo>
                <a:cubicBezTo>
                  <a:pt x="1986920" y="1403501"/>
                  <a:pt x="1989756" y="1402556"/>
                  <a:pt x="1955019" y="1389530"/>
                </a:cubicBezTo>
                <a:cubicBezTo>
                  <a:pt x="1895172" y="1367088"/>
                  <a:pt x="1743007" y="1372176"/>
                  <a:pt x="1730901" y="1371600"/>
                </a:cubicBezTo>
                <a:lnTo>
                  <a:pt x="1677113" y="1353671"/>
                </a:lnTo>
                <a:cubicBezTo>
                  <a:pt x="1668148" y="1350683"/>
                  <a:pt x="1658082" y="1349948"/>
                  <a:pt x="1650219" y="1344706"/>
                </a:cubicBezTo>
                <a:cubicBezTo>
                  <a:pt x="1615462" y="1321535"/>
                  <a:pt x="1633546" y="1330184"/>
                  <a:pt x="1596431" y="1317812"/>
                </a:cubicBezTo>
                <a:cubicBezTo>
                  <a:pt x="1605354" y="1282120"/>
                  <a:pt x="1597466" y="1279501"/>
                  <a:pt x="1632290" y="1264024"/>
                </a:cubicBezTo>
                <a:cubicBezTo>
                  <a:pt x="1649560" y="1256348"/>
                  <a:pt x="1686078" y="1246095"/>
                  <a:pt x="1686078" y="1246095"/>
                </a:cubicBezTo>
                <a:cubicBezTo>
                  <a:pt x="1695043" y="1240118"/>
                  <a:pt x="1703617" y="1233511"/>
                  <a:pt x="1712972" y="1228165"/>
                </a:cubicBezTo>
                <a:cubicBezTo>
                  <a:pt x="1724575" y="1221535"/>
                  <a:pt x="1739381" y="1219686"/>
                  <a:pt x="1748831" y="1210236"/>
                </a:cubicBezTo>
                <a:cubicBezTo>
                  <a:pt x="1764068" y="1194999"/>
                  <a:pt x="1772737" y="1174377"/>
                  <a:pt x="1784690" y="1156448"/>
                </a:cubicBezTo>
                <a:lnTo>
                  <a:pt x="1802619" y="1129553"/>
                </a:lnTo>
                <a:cubicBezTo>
                  <a:pt x="1790169" y="880563"/>
                  <a:pt x="1853790" y="960402"/>
                  <a:pt x="1605396" y="941295"/>
                </a:cubicBezTo>
                <a:cubicBezTo>
                  <a:pt x="1590204" y="940126"/>
                  <a:pt x="1575513" y="935318"/>
                  <a:pt x="1560572" y="932330"/>
                </a:cubicBezTo>
                <a:cubicBezTo>
                  <a:pt x="1554596" y="926353"/>
                  <a:pt x="1551043" y="915333"/>
                  <a:pt x="1542643" y="914400"/>
                </a:cubicBezTo>
                <a:cubicBezTo>
                  <a:pt x="1499887" y="909649"/>
                  <a:pt x="1483485" y="914388"/>
                  <a:pt x="1461960" y="941295"/>
                </a:cubicBezTo>
                <a:cubicBezTo>
                  <a:pt x="1455229" y="949708"/>
                  <a:pt x="1450007" y="959224"/>
                  <a:pt x="1444031" y="968189"/>
                </a:cubicBezTo>
                <a:cubicBezTo>
                  <a:pt x="1441043" y="980142"/>
                  <a:pt x="1437482" y="991966"/>
                  <a:pt x="1435066" y="1004048"/>
                </a:cubicBezTo>
                <a:cubicBezTo>
                  <a:pt x="1431501" y="1021872"/>
                  <a:pt x="1434230" y="1041578"/>
                  <a:pt x="1426101" y="1057836"/>
                </a:cubicBezTo>
                <a:cubicBezTo>
                  <a:pt x="1421283" y="1067473"/>
                  <a:pt x="1408172" y="1069789"/>
                  <a:pt x="1399207" y="1075765"/>
                </a:cubicBezTo>
                <a:cubicBezTo>
                  <a:pt x="1390242" y="1072777"/>
                  <a:pt x="1379692" y="1072703"/>
                  <a:pt x="1372313" y="1066800"/>
                </a:cubicBezTo>
                <a:cubicBezTo>
                  <a:pt x="1363900" y="1060069"/>
                  <a:pt x="1355493" y="1050623"/>
                  <a:pt x="1354384" y="1039906"/>
                </a:cubicBezTo>
                <a:cubicBezTo>
                  <a:pt x="1346383" y="962567"/>
                  <a:pt x="1352676" y="884236"/>
                  <a:pt x="1345419" y="806824"/>
                </a:cubicBezTo>
                <a:cubicBezTo>
                  <a:pt x="1343655" y="788007"/>
                  <a:pt x="1340854" y="766400"/>
                  <a:pt x="1327490" y="753036"/>
                </a:cubicBezTo>
                <a:cubicBezTo>
                  <a:pt x="1321513" y="747059"/>
                  <a:pt x="1317120" y="738886"/>
                  <a:pt x="1309560" y="735106"/>
                </a:cubicBezTo>
                <a:cubicBezTo>
                  <a:pt x="1292656" y="726654"/>
                  <a:pt x="1273701" y="723153"/>
                  <a:pt x="1255772" y="717177"/>
                </a:cubicBezTo>
                <a:lnTo>
                  <a:pt x="1201984" y="699248"/>
                </a:lnTo>
                <a:lnTo>
                  <a:pt x="1175090" y="690283"/>
                </a:lnTo>
                <a:lnTo>
                  <a:pt x="1148196" y="681318"/>
                </a:lnTo>
                <a:cubicBezTo>
                  <a:pt x="1094408" y="684306"/>
                  <a:pt x="1040106" y="682292"/>
                  <a:pt x="986831" y="690283"/>
                </a:cubicBezTo>
                <a:cubicBezTo>
                  <a:pt x="978472" y="691537"/>
                  <a:pt x="972681" y="700652"/>
                  <a:pt x="968901" y="708212"/>
                </a:cubicBezTo>
                <a:cubicBezTo>
                  <a:pt x="960449" y="725116"/>
                  <a:pt x="950972" y="762000"/>
                  <a:pt x="950972" y="762000"/>
                </a:cubicBezTo>
                <a:cubicBezTo>
                  <a:pt x="947984" y="809812"/>
                  <a:pt x="952399" y="858671"/>
                  <a:pt x="942007" y="905436"/>
                </a:cubicBezTo>
                <a:cubicBezTo>
                  <a:pt x="939670" y="915954"/>
                  <a:pt x="924959" y="918989"/>
                  <a:pt x="915113" y="923365"/>
                </a:cubicBezTo>
                <a:cubicBezTo>
                  <a:pt x="897843" y="931041"/>
                  <a:pt x="861325" y="941295"/>
                  <a:pt x="861325" y="941295"/>
                </a:cubicBezTo>
                <a:cubicBezTo>
                  <a:pt x="855349" y="950260"/>
                  <a:pt x="847772" y="958343"/>
                  <a:pt x="843396" y="968189"/>
                </a:cubicBezTo>
                <a:cubicBezTo>
                  <a:pt x="835720" y="985459"/>
                  <a:pt x="841191" y="1011494"/>
                  <a:pt x="825466" y="1021977"/>
                </a:cubicBezTo>
                <a:lnTo>
                  <a:pt x="798572" y="1039906"/>
                </a:lnTo>
                <a:cubicBezTo>
                  <a:pt x="792237" y="1049408"/>
                  <a:pt x="775488" y="1078343"/>
                  <a:pt x="762713" y="1084730"/>
                </a:cubicBezTo>
                <a:cubicBezTo>
                  <a:pt x="745809" y="1093182"/>
                  <a:pt x="726854" y="1096683"/>
                  <a:pt x="708925" y="1102659"/>
                </a:cubicBezTo>
                <a:lnTo>
                  <a:pt x="682031" y="1111624"/>
                </a:lnTo>
                <a:cubicBezTo>
                  <a:pt x="670078" y="1108636"/>
                  <a:pt x="656424" y="1109493"/>
                  <a:pt x="646172" y="1102659"/>
                </a:cubicBezTo>
                <a:cubicBezTo>
                  <a:pt x="618679" y="1084330"/>
                  <a:pt x="627702" y="1056287"/>
                  <a:pt x="637207" y="1030942"/>
                </a:cubicBezTo>
                <a:cubicBezTo>
                  <a:pt x="640990" y="1020854"/>
                  <a:pt x="649160" y="1013013"/>
                  <a:pt x="655137" y="1004048"/>
                </a:cubicBezTo>
                <a:cubicBezTo>
                  <a:pt x="658125" y="995083"/>
                  <a:pt x="664101" y="986603"/>
                  <a:pt x="664101" y="977153"/>
                </a:cubicBezTo>
                <a:cubicBezTo>
                  <a:pt x="664101" y="874716"/>
                  <a:pt x="649517" y="914832"/>
                  <a:pt x="538596" y="923365"/>
                </a:cubicBezTo>
                <a:cubicBezTo>
                  <a:pt x="521919" y="940042"/>
                  <a:pt x="516391" y="947915"/>
                  <a:pt x="493772" y="959224"/>
                </a:cubicBezTo>
                <a:cubicBezTo>
                  <a:pt x="485320" y="963450"/>
                  <a:pt x="475843" y="965201"/>
                  <a:pt x="466878" y="968189"/>
                </a:cubicBezTo>
                <a:cubicBezTo>
                  <a:pt x="428031" y="965201"/>
                  <a:pt x="388998" y="964057"/>
                  <a:pt x="350337" y="959224"/>
                </a:cubicBezTo>
                <a:cubicBezTo>
                  <a:pt x="340960" y="958052"/>
                  <a:pt x="332846" y="951199"/>
                  <a:pt x="323443" y="950259"/>
                </a:cubicBezTo>
                <a:cubicBezTo>
                  <a:pt x="242941" y="942209"/>
                  <a:pt x="81396" y="932330"/>
                  <a:pt x="81396" y="932330"/>
                </a:cubicBezTo>
                <a:cubicBezTo>
                  <a:pt x="66455" y="929342"/>
                  <a:pt x="47346" y="934139"/>
                  <a:pt x="36572" y="923365"/>
                </a:cubicBezTo>
                <a:cubicBezTo>
                  <a:pt x="29890" y="916683"/>
                  <a:pt x="49046" y="905245"/>
                  <a:pt x="45537" y="896471"/>
                </a:cubicBezTo>
                <a:cubicBezTo>
                  <a:pt x="41536" y="886467"/>
                  <a:pt x="28280" y="883360"/>
                  <a:pt x="18643" y="878542"/>
                </a:cubicBezTo>
                <a:cubicBezTo>
                  <a:pt x="10191" y="874316"/>
                  <a:pt x="-18710" y="872565"/>
                  <a:pt x="18643" y="86957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endParaRPr lang="en-US">
              <a:solidFill>
                <a:prstClr val="white"/>
              </a:solidFill>
            </a:endParaRPr>
          </a:p>
        </p:txBody>
      </p:sp>
      <p:cxnSp>
        <p:nvCxnSpPr>
          <p:cNvPr id="39" name="Straight Arrow Connector 38"/>
          <p:cNvCxnSpPr/>
          <p:nvPr/>
        </p:nvCxnSpPr>
        <p:spPr>
          <a:xfrm flipH="1">
            <a:off x="2286000" y="2324100"/>
            <a:ext cx="1727200" cy="295611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62000" y="2794000"/>
            <a:ext cx="0" cy="23331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400800" y="1521987"/>
            <a:ext cx="1752600" cy="32293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82374" y="435114"/>
            <a:ext cx="2316785" cy="707886"/>
          </a:xfrm>
          <a:prstGeom prst="rect">
            <a:avLst/>
          </a:prstGeom>
          <a:noFill/>
        </p:spPr>
        <p:txBody>
          <a:bodyPr wrap="none" lIns="91430" tIns="45716" rIns="91430" bIns="45716" rtlCol="0">
            <a:spAutoFit/>
          </a:bodyPr>
          <a:lstStyle/>
          <a:p>
            <a:pPr algn="ctr" defTabSz="457154"/>
            <a:r>
              <a:rPr lang="en-US" sz="2000" b="1" dirty="0">
                <a:solidFill>
                  <a:prstClr val="black"/>
                </a:solidFill>
              </a:rPr>
              <a:t>Red mangrove</a:t>
            </a:r>
          </a:p>
          <a:p>
            <a:pPr algn="ctr" defTabSz="457154"/>
            <a:r>
              <a:rPr lang="en-US" sz="2000" b="1" i="1" dirty="0" err="1">
                <a:solidFill>
                  <a:prstClr val="black"/>
                </a:solidFill>
              </a:rPr>
              <a:t>Rhizophora</a:t>
            </a:r>
            <a:r>
              <a:rPr lang="en-US" sz="2000" b="1" i="1" dirty="0">
                <a:solidFill>
                  <a:prstClr val="black"/>
                </a:solidFill>
              </a:rPr>
              <a:t> mangle</a:t>
            </a:r>
          </a:p>
        </p:txBody>
      </p:sp>
      <p:pic>
        <p:nvPicPr>
          <p:cNvPr id="38" name="Picture 37" descr="IMG_1609.JPG"/>
          <p:cNvPicPr>
            <a:picLocks/>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7526428" y="1188806"/>
            <a:ext cx="963148" cy="1290706"/>
          </a:xfrm>
          <a:prstGeom prst="rect">
            <a:avLst/>
          </a:prstGeom>
          <a:ln w="50800" cap="sq">
            <a:solidFill>
              <a:srgbClr val="FF0000"/>
            </a:solidFill>
            <a:prstDash val="solid"/>
            <a:miter lim="800000"/>
          </a:ln>
          <a:effectLst>
            <a:outerShdw blurRad="50800" dist="38100" dir="2700000" algn="tl" rotWithShape="0">
              <a:srgbClr val="000000">
                <a:alpha val="43000"/>
              </a:srgbClr>
            </a:outerShdw>
          </a:effectLst>
        </p:spPr>
      </p:pic>
      <p:sp>
        <p:nvSpPr>
          <p:cNvPr id="41" name="TextBox 40"/>
          <p:cNvSpPr txBox="1"/>
          <p:nvPr/>
        </p:nvSpPr>
        <p:spPr>
          <a:xfrm>
            <a:off x="131540" y="1875929"/>
            <a:ext cx="2471199" cy="707886"/>
          </a:xfrm>
          <a:prstGeom prst="rect">
            <a:avLst/>
          </a:prstGeom>
          <a:noFill/>
        </p:spPr>
        <p:txBody>
          <a:bodyPr wrap="none" lIns="91430" tIns="45716" rIns="91430" bIns="45716" rtlCol="0">
            <a:spAutoFit/>
          </a:bodyPr>
          <a:lstStyle/>
          <a:p>
            <a:pPr algn="ctr" defTabSz="457154"/>
            <a:r>
              <a:rPr lang="en-US" sz="2000" b="1" dirty="0">
                <a:solidFill>
                  <a:prstClr val="black"/>
                </a:solidFill>
              </a:rPr>
              <a:t>Black mangrove</a:t>
            </a:r>
          </a:p>
          <a:p>
            <a:pPr algn="ctr" defTabSz="457154"/>
            <a:r>
              <a:rPr lang="en-US" sz="2000" b="1" i="1" dirty="0" err="1">
                <a:solidFill>
                  <a:prstClr val="black"/>
                </a:solidFill>
              </a:rPr>
              <a:t>Avicennia</a:t>
            </a:r>
            <a:r>
              <a:rPr lang="en-US" sz="2000" b="1" i="1" dirty="0">
                <a:solidFill>
                  <a:prstClr val="black"/>
                </a:solidFill>
              </a:rPr>
              <a:t> </a:t>
            </a:r>
            <a:r>
              <a:rPr lang="en-US" sz="2000" b="1" i="1" dirty="0" err="1">
                <a:solidFill>
                  <a:prstClr val="black"/>
                </a:solidFill>
              </a:rPr>
              <a:t>germinans</a:t>
            </a:r>
            <a:endParaRPr lang="en-US" sz="2000" b="1" i="1" dirty="0">
              <a:solidFill>
                <a:prstClr val="black"/>
              </a:solidFill>
            </a:endParaRPr>
          </a:p>
        </p:txBody>
      </p:sp>
      <p:sp>
        <p:nvSpPr>
          <p:cNvPr id="42" name="TextBox 41"/>
          <p:cNvSpPr txBox="1"/>
          <p:nvPr/>
        </p:nvSpPr>
        <p:spPr>
          <a:xfrm>
            <a:off x="3087628" y="1521987"/>
            <a:ext cx="2716910" cy="707886"/>
          </a:xfrm>
          <a:prstGeom prst="rect">
            <a:avLst/>
          </a:prstGeom>
          <a:noFill/>
        </p:spPr>
        <p:txBody>
          <a:bodyPr wrap="none" lIns="91430" tIns="45716" rIns="91430" bIns="45716" rtlCol="0">
            <a:spAutoFit/>
          </a:bodyPr>
          <a:lstStyle/>
          <a:p>
            <a:pPr algn="ctr" defTabSz="457154"/>
            <a:r>
              <a:rPr lang="en-US" sz="2000" b="1" dirty="0">
                <a:solidFill>
                  <a:prstClr val="black"/>
                </a:solidFill>
              </a:rPr>
              <a:t>White mangrove</a:t>
            </a:r>
          </a:p>
          <a:p>
            <a:pPr algn="ctr" defTabSz="457154"/>
            <a:r>
              <a:rPr lang="en-US" sz="2000" b="1" i="1" dirty="0" err="1">
                <a:solidFill>
                  <a:prstClr val="black"/>
                </a:solidFill>
              </a:rPr>
              <a:t>Laguncularia</a:t>
            </a:r>
            <a:r>
              <a:rPr lang="en-US" sz="2000" b="1" i="1" dirty="0">
                <a:solidFill>
                  <a:prstClr val="black"/>
                </a:solidFill>
              </a:rPr>
              <a:t> </a:t>
            </a:r>
            <a:r>
              <a:rPr lang="en-US" sz="2000" b="1" i="1" dirty="0" err="1">
                <a:solidFill>
                  <a:prstClr val="black"/>
                </a:solidFill>
              </a:rPr>
              <a:t>racemosa</a:t>
            </a:r>
            <a:endParaRPr lang="en-US" sz="2000" b="1" i="1" dirty="0">
              <a:solidFill>
                <a:prstClr val="black"/>
              </a:solidFill>
            </a:endParaRPr>
          </a:p>
        </p:txBody>
      </p:sp>
      <p:pic>
        <p:nvPicPr>
          <p:cNvPr id="45" name="Picture 44" descr="DSC_5916.JPG"/>
          <p:cNvPicPr>
            <a:picLocks/>
          </p:cNvPicPr>
          <p:nvPr/>
        </p:nvPicPr>
        <p:blipFill rotWithShape="1">
          <a:blip r:embed="rId6" cstate="screen">
            <a:extLst>
              <a:ext uri="{28A0092B-C50C-407E-A947-70E740481C1C}">
                <a14:useLocalDpi xmlns:a14="http://schemas.microsoft.com/office/drawing/2010/main"/>
              </a:ext>
            </a:extLst>
          </a:blip>
          <a:srcRect/>
          <a:stretch/>
        </p:blipFill>
        <p:spPr>
          <a:xfrm rot="16200000">
            <a:off x="397037" y="363746"/>
            <a:ext cx="1760606" cy="1263761"/>
          </a:xfrm>
          <a:prstGeom prst="rect">
            <a:avLst/>
          </a:prstGeom>
          <a:ln w="50800">
            <a:solidFill>
              <a:schemeClr val="tx1"/>
            </a:solidFill>
          </a:ln>
        </p:spPr>
      </p:pic>
      <p:pic>
        <p:nvPicPr>
          <p:cNvPr id="48" name="Picture 47"/>
          <p:cNvPicPr>
            <a:picLocks/>
          </p:cNvPicPr>
          <p:nvPr/>
        </p:nvPicPr>
        <p:blipFill>
          <a:blip r:embed="rId7" cstate="screen">
            <a:extLst>
              <a:ext uri="{28A0092B-C50C-407E-A947-70E740481C1C}">
                <a14:useLocalDpi xmlns:a14="http://schemas.microsoft.com/office/drawing/2010/main"/>
              </a:ext>
            </a:extLst>
          </a:blip>
          <a:stretch>
            <a:fillRect/>
          </a:stretch>
        </p:blipFill>
        <p:spPr>
          <a:xfrm>
            <a:off x="3911600" y="115323"/>
            <a:ext cx="1049610" cy="1406664"/>
          </a:xfrm>
          <a:prstGeom prst="rect">
            <a:avLst/>
          </a:prstGeom>
          <a:ln w="50800">
            <a:solidFill>
              <a:schemeClr val="bg1">
                <a:lumMod val="75000"/>
              </a:schemeClr>
            </a:solidFill>
          </a:ln>
        </p:spPr>
      </p:pic>
    </p:spTree>
    <p:extLst>
      <p:ext uri="{BB962C8B-B14F-4D97-AF65-F5344CB8AC3E}">
        <p14:creationId xmlns:p14="http://schemas.microsoft.com/office/powerpoint/2010/main" val="2341463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vanaugh_etal_figure3.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7656" y="1071831"/>
            <a:ext cx="4555652" cy="3654354"/>
          </a:xfrm>
          <a:prstGeom prst="rect">
            <a:avLst/>
          </a:prstGeom>
        </p:spPr>
      </p:pic>
      <p:grpSp>
        <p:nvGrpSpPr>
          <p:cNvPr id="2" name="Group 1"/>
          <p:cNvGrpSpPr/>
          <p:nvPr/>
        </p:nvGrpSpPr>
        <p:grpSpPr>
          <a:xfrm>
            <a:off x="440394" y="3948783"/>
            <a:ext cx="1790700" cy="2716212"/>
            <a:chOff x="440394" y="3948783"/>
            <a:chExt cx="1790700" cy="2716212"/>
          </a:xfrm>
        </p:grpSpPr>
        <p:sp>
          <p:nvSpPr>
            <p:cNvPr id="8" name="TextBox 7"/>
            <p:cNvSpPr txBox="1"/>
            <p:nvPr/>
          </p:nvSpPr>
          <p:spPr>
            <a:xfrm>
              <a:off x="927222" y="3948783"/>
              <a:ext cx="782606" cy="439093"/>
            </a:xfrm>
            <a:prstGeom prst="rect">
              <a:avLst/>
            </a:prstGeom>
            <a:noFill/>
          </p:spPr>
          <p:txBody>
            <a:bodyPr wrap="none" lIns="130046" tIns="65023" rIns="130046" bIns="65023" rtlCol="0">
              <a:spAutoFit/>
            </a:bodyPr>
            <a:lstStyle/>
            <a:p>
              <a:r>
                <a:rPr lang="en-US" sz="2000" dirty="0" smtClean="0"/>
                <a:t>1988</a:t>
              </a:r>
              <a:endParaRPr lang="en-US" sz="2000" dirty="0"/>
            </a:p>
          </p:txBody>
        </p:sp>
        <p:pic>
          <p:nvPicPr>
            <p:cNvPr id="9" name="Picture 14" descr="C:\kyle\Dropbox\Kyle\mangrove_spatial_data\mangrove_landsat\FL\latitudinal_change_analysis\frost_example1_1988.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0394" y="4378995"/>
              <a:ext cx="1790700" cy="22860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1239537" y="4572297"/>
              <a:ext cx="915635" cy="307777"/>
            </a:xfrm>
            <a:prstGeom prst="rect">
              <a:avLst/>
            </a:prstGeom>
            <a:noFill/>
          </p:spPr>
          <p:txBody>
            <a:bodyPr wrap="none" rtlCol="0">
              <a:spAutoFit/>
            </a:bodyPr>
            <a:lstStyle/>
            <a:p>
              <a:r>
                <a:rPr lang="en-US" sz="1400" dirty="0" smtClean="0">
                  <a:solidFill>
                    <a:srgbClr val="FFFFFF"/>
                  </a:solidFill>
                </a:rPr>
                <a:t>mangrove</a:t>
              </a:r>
              <a:endParaRPr lang="en-US" sz="1400" dirty="0">
                <a:solidFill>
                  <a:srgbClr val="FFFFFF"/>
                </a:solidFill>
              </a:endParaRPr>
            </a:p>
          </p:txBody>
        </p:sp>
        <p:cxnSp>
          <p:nvCxnSpPr>
            <p:cNvPr id="11" name="Straight Arrow Connector 10"/>
            <p:cNvCxnSpPr>
              <a:stCxn id="10" idx="2"/>
            </p:cNvCxnSpPr>
            <p:nvPr/>
          </p:nvCxnSpPr>
          <p:spPr>
            <a:xfrm rot="5400000">
              <a:off x="1315286" y="4777057"/>
              <a:ext cx="279052" cy="485087"/>
            </a:xfrm>
            <a:prstGeom prst="straightConnector1">
              <a:avLst/>
            </a:prstGeom>
            <a:ln w="12700"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0" idx="2"/>
            </p:cNvCxnSpPr>
            <p:nvPr/>
          </p:nvCxnSpPr>
          <p:spPr>
            <a:xfrm rot="5400000">
              <a:off x="1174637" y="5170684"/>
              <a:ext cx="813328" cy="232109"/>
            </a:xfrm>
            <a:prstGeom prst="straightConnector1">
              <a:avLst/>
            </a:prstGeom>
            <a:ln w="12700"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2"/>
            </p:cNvCxnSpPr>
            <p:nvPr/>
          </p:nvCxnSpPr>
          <p:spPr>
            <a:xfrm rot="5400000">
              <a:off x="1036848" y="5523377"/>
              <a:ext cx="1303811" cy="17205"/>
            </a:xfrm>
            <a:prstGeom prst="straightConnector1">
              <a:avLst/>
            </a:prstGeom>
            <a:ln w="12700"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6942911" y="3959545"/>
            <a:ext cx="1790700" cy="2716212"/>
            <a:chOff x="4508055" y="3948783"/>
            <a:chExt cx="1790700" cy="2716212"/>
          </a:xfrm>
        </p:grpSpPr>
        <p:sp>
          <p:nvSpPr>
            <p:cNvPr id="14" name="TextBox 13"/>
            <p:cNvSpPr txBox="1"/>
            <p:nvPr/>
          </p:nvSpPr>
          <p:spPr>
            <a:xfrm>
              <a:off x="5045778" y="3948783"/>
              <a:ext cx="782606" cy="439093"/>
            </a:xfrm>
            <a:prstGeom prst="rect">
              <a:avLst/>
            </a:prstGeom>
            <a:noFill/>
          </p:spPr>
          <p:txBody>
            <a:bodyPr wrap="none" lIns="130046" tIns="65023" rIns="130046" bIns="65023" rtlCol="0">
              <a:spAutoFit/>
            </a:bodyPr>
            <a:lstStyle/>
            <a:p>
              <a:r>
                <a:rPr lang="en-US" sz="2000" dirty="0" smtClean="0"/>
                <a:t>1991</a:t>
              </a:r>
            </a:p>
          </p:txBody>
        </p:sp>
        <p:pic>
          <p:nvPicPr>
            <p:cNvPr id="15" name="Picture 15" descr="C:\kyle\Dropbox\Kyle\mangrove_spatial_data\mangrove_landsat\FL\latitudinal_change_analysis\frost_example1_199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08055" y="4378995"/>
              <a:ext cx="1790700" cy="2286000"/>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17" name="Straight Arrow Connector 16"/>
          <p:cNvCxnSpPr/>
          <p:nvPr/>
        </p:nvCxnSpPr>
        <p:spPr>
          <a:xfrm>
            <a:off x="5998905" y="4775681"/>
            <a:ext cx="868084" cy="3834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496499" y="4770300"/>
            <a:ext cx="1398260" cy="51643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32975"/>
            <a:ext cx="9143999" cy="954107"/>
          </a:xfrm>
          <a:prstGeom prst="rect">
            <a:avLst/>
          </a:prstGeom>
          <a:noFill/>
        </p:spPr>
        <p:txBody>
          <a:bodyPr wrap="square" rtlCol="0">
            <a:spAutoFit/>
          </a:bodyPr>
          <a:lstStyle/>
          <a:p>
            <a:pPr algn="ctr"/>
            <a:r>
              <a:rPr lang="en-US" sz="2800" dirty="0" smtClean="0">
                <a:solidFill>
                  <a:srgbClr val="002060"/>
                </a:solidFill>
              </a:rPr>
              <a:t>Net mangrove areal losses observed only in years where FDD was positive (minimum temperatures fell below -3.2°C)</a:t>
            </a:r>
            <a:endParaRPr lang="en-US" sz="2800" dirty="0">
              <a:solidFill>
                <a:srgbClr val="002060"/>
              </a:solidFill>
            </a:endParaRPr>
          </a:p>
        </p:txBody>
      </p:sp>
    </p:spTree>
    <p:extLst>
      <p:ext uri="{BB962C8B-B14F-4D97-AF65-F5344CB8AC3E}">
        <p14:creationId xmlns:p14="http://schemas.microsoft.com/office/powerpoint/2010/main" val="698695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vanaugh_etal_figure5.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3017" y="1431003"/>
            <a:ext cx="6228372" cy="3928315"/>
          </a:xfrm>
          <a:prstGeom prst="rect">
            <a:avLst/>
          </a:prstGeom>
        </p:spPr>
      </p:pic>
      <p:sp>
        <p:nvSpPr>
          <p:cNvPr id="5" name="TextBox 4"/>
          <p:cNvSpPr txBox="1"/>
          <p:nvPr/>
        </p:nvSpPr>
        <p:spPr>
          <a:xfrm>
            <a:off x="162874" y="5359318"/>
            <a:ext cx="8768476" cy="1323439"/>
          </a:xfrm>
          <a:prstGeom prst="rect">
            <a:avLst/>
          </a:prstGeom>
          <a:noFill/>
        </p:spPr>
        <p:txBody>
          <a:bodyPr wrap="square" rtlCol="0">
            <a:spAutoFit/>
          </a:bodyPr>
          <a:lstStyle/>
          <a:p>
            <a:pPr marL="285750" indent="-285750">
              <a:buFont typeface="Arial"/>
              <a:buChar char="•"/>
            </a:pPr>
            <a:r>
              <a:rPr lang="en-US" sz="2000" dirty="0" smtClean="0"/>
              <a:t>Species-specific migration modeled based on 21 general </a:t>
            </a:r>
            <a:r>
              <a:rPr lang="en-US" sz="2000" dirty="0"/>
              <a:t>circulation </a:t>
            </a:r>
            <a:r>
              <a:rPr lang="en-US" sz="2000" dirty="0" smtClean="0"/>
              <a:t>projections </a:t>
            </a:r>
            <a:r>
              <a:rPr lang="en-US" sz="2000" dirty="0"/>
              <a:t>(</a:t>
            </a:r>
            <a:r>
              <a:rPr lang="en-US" sz="2000" dirty="0" smtClean="0"/>
              <a:t>CMIP5) of changes in freezing degree days along east coast of FL</a:t>
            </a:r>
          </a:p>
          <a:p>
            <a:pPr marL="285750" indent="-285750">
              <a:buFont typeface="Arial"/>
              <a:buChar char="•"/>
            </a:pPr>
            <a:r>
              <a:rPr lang="en-US" sz="2000" dirty="0" smtClean="0"/>
              <a:t>Projected </a:t>
            </a:r>
            <a:r>
              <a:rPr lang="en-US" sz="2000" dirty="0" err="1" smtClean="0"/>
              <a:t>poleward</a:t>
            </a:r>
            <a:r>
              <a:rPr lang="en-US" sz="2000" dirty="0" smtClean="0"/>
              <a:t> migration rates: 2.2 km/</a:t>
            </a:r>
            <a:r>
              <a:rPr lang="en-US" sz="2000" dirty="0" err="1" smtClean="0"/>
              <a:t>yr</a:t>
            </a:r>
            <a:r>
              <a:rPr lang="en-US" sz="2000" dirty="0" smtClean="0"/>
              <a:t> (</a:t>
            </a:r>
            <a:r>
              <a:rPr lang="en-US" sz="2000" i="1" dirty="0" smtClean="0"/>
              <a:t>R. mangle</a:t>
            </a:r>
            <a:r>
              <a:rPr lang="en-US" sz="2000" dirty="0" smtClean="0"/>
              <a:t> &amp; </a:t>
            </a:r>
            <a:r>
              <a:rPr lang="en-US" sz="2000" i="1" dirty="0" smtClean="0"/>
              <a:t>L. </a:t>
            </a:r>
            <a:r>
              <a:rPr lang="en-US" sz="2000" i="1" dirty="0" err="1" smtClean="0"/>
              <a:t>racemosa</a:t>
            </a:r>
            <a:r>
              <a:rPr lang="en-US" sz="2000" dirty="0" smtClean="0"/>
              <a:t>) to 3.2 km/</a:t>
            </a:r>
            <a:r>
              <a:rPr lang="en-US" sz="2000" dirty="0" err="1" smtClean="0"/>
              <a:t>yr</a:t>
            </a:r>
            <a:r>
              <a:rPr lang="en-US" sz="2000" dirty="0" smtClean="0"/>
              <a:t> (</a:t>
            </a:r>
            <a:r>
              <a:rPr lang="en-US" sz="2000" i="1" dirty="0" smtClean="0"/>
              <a:t>A. </a:t>
            </a:r>
            <a:r>
              <a:rPr lang="en-US" sz="2000" i="1" dirty="0" err="1" smtClean="0"/>
              <a:t>germinans</a:t>
            </a:r>
            <a:r>
              <a:rPr lang="en-US" sz="2000" dirty="0"/>
              <a:t>)</a:t>
            </a:r>
          </a:p>
        </p:txBody>
      </p:sp>
      <p:sp>
        <p:nvSpPr>
          <p:cNvPr id="6" name="TextBox 5"/>
          <p:cNvSpPr txBox="1"/>
          <p:nvPr/>
        </p:nvSpPr>
        <p:spPr>
          <a:xfrm>
            <a:off x="2286000" y="1083195"/>
            <a:ext cx="4587666" cy="400110"/>
          </a:xfrm>
          <a:prstGeom prst="rect">
            <a:avLst/>
          </a:prstGeom>
          <a:noFill/>
        </p:spPr>
        <p:txBody>
          <a:bodyPr wrap="none" rtlCol="0">
            <a:spAutoFit/>
          </a:bodyPr>
          <a:lstStyle/>
          <a:p>
            <a:pPr algn="ctr"/>
            <a:r>
              <a:rPr lang="en-US" sz="2000" dirty="0" smtClean="0">
                <a:cs typeface="Times New Roman" panose="02020603050405020304" pitchFamily="18" charset="0"/>
              </a:rPr>
              <a:t>Projected mangrove distributions for 2060</a:t>
            </a:r>
            <a:endParaRPr lang="en-US" sz="2000" dirty="0">
              <a:cs typeface="Times New Roman" panose="02020603050405020304" pitchFamily="18" charset="0"/>
            </a:endParaRPr>
          </a:p>
        </p:txBody>
      </p:sp>
      <p:pic>
        <p:nvPicPr>
          <p:cNvPr id="7" name="Picture 6" descr="Florida-peninsula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13073" y="4089512"/>
            <a:ext cx="667214" cy="907232"/>
          </a:xfrm>
          <a:prstGeom prst="rect">
            <a:avLst/>
          </a:prstGeom>
          <a:ln w="19050">
            <a:solidFill>
              <a:schemeClr val="tx1"/>
            </a:solidFill>
          </a:ln>
          <a:effectLst/>
        </p:spPr>
      </p:pic>
      <p:sp>
        <p:nvSpPr>
          <p:cNvPr id="8" name="Rectangle 7"/>
          <p:cNvSpPr/>
          <p:nvPr/>
        </p:nvSpPr>
        <p:spPr>
          <a:xfrm>
            <a:off x="2286000" y="4130180"/>
            <a:ext cx="177800" cy="462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952" y="15709"/>
            <a:ext cx="9143999" cy="954107"/>
          </a:xfrm>
          <a:prstGeom prst="rect">
            <a:avLst/>
          </a:prstGeom>
          <a:noFill/>
        </p:spPr>
        <p:txBody>
          <a:bodyPr wrap="square" rtlCol="0">
            <a:spAutoFit/>
          </a:bodyPr>
          <a:lstStyle/>
          <a:p>
            <a:pPr algn="ctr"/>
            <a:r>
              <a:rPr lang="en-US" sz="2800" dirty="0" smtClean="0">
                <a:solidFill>
                  <a:srgbClr val="002060"/>
                </a:solidFill>
              </a:rPr>
              <a:t>FDD-based mangrove distribution models project continuing </a:t>
            </a:r>
            <a:r>
              <a:rPr lang="en-US" sz="2800" dirty="0" err="1" smtClean="0">
                <a:solidFill>
                  <a:srgbClr val="002060"/>
                </a:solidFill>
              </a:rPr>
              <a:t>poleward</a:t>
            </a:r>
            <a:r>
              <a:rPr lang="en-US" sz="2800" dirty="0" smtClean="0">
                <a:solidFill>
                  <a:srgbClr val="002060"/>
                </a:solidFill>
              </a:rPr>
              <a:t> expansion of mangroves over next 50 years</a:t>
            </a:r>
            <a:endParaRPr lang="en-US" sz="2800" dirty="0">
              <a:solidFill>
                <a:srgbClr val="002060"/>
              </a:solidFill>
            </a:endParaRPr>
          </a:p>
        </p:txBody>
      </p:sp>
    </p:spTree>
    <p:extLst>
      <p:ext uri="{BB962C8B-B14F-4D97-AF65-F5344CB8AC3E}">
        <p14:creationId xmlns:p14="http://schemas.microsoft.com/office/powerpoint/2010/main" val="2435968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7704"/>
            <a:ext cx="9144000" cy="6068590"/>
          </a:xfrm>
          <a:prstGeom prst="rect">
            <a:avLst/>
          </a:prstGeom>
        </p:spPr>
      </p:pic>
      <p:grpSp>
        <p:nvGrpSpPr>
          <p:cNvPr id="3" name="Group 2"/>
          <p:cNvGrpSpPr/>
          <p:nvPr/>
        </p:nvGrpSpPr>
        <p:grpSpPr>
          <a:xfrm>
            <a:off x="7095689" y="0"/>
            <a:ext cx="2048311" cy="3358477"/>
            <a:chOff x="7095689" y="3499523"/>
            <a:chExt cx="2048311" cy="3358477"/>
          </a:xfrm>
        </p:grpSpPr>
        <p:pic>
          <p:nvPicPr>
            <p:cNvPr id="5" name="Picture 4" descr="Florida-peninsula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095689" y="3499523"/>
              <a:ext cx="2048311" cy="3358477"/>
            </a:xfrm>
            <a:prstGeom prst="rect">
              <a:avLst/>
            </a:prstGeom>
            <a:ln w="19050">
              <a:solidFill>
                <a:schemeClr val="tx1"/>
              </a:solidFill>
            </a:ln>
            <a:effectLst>
              <a:outerShdw blurRad="292100" dist="139700" dir="2700000" algn="tl" rotWithShape="0">
                <a:srgbClr val="333333">
                  <a:alpha val="65000"/>
                </a:srgbClr>
              </a:outerShdw>
            </a:effectLst>
          </p:spPr>
        </p:pic>
        <p:sp>
          <p:nvSpPr>
            <p:cNvPr id="6" name="Rectangle 5"/>
            <p:cNvSpPr/>
            <p:nvPr/>
          </p:nvSpPr>
          <p:spPr>
            <a:xfrm>
              <a:off x="8220553" y="4287530"/>
              <a:ext cx="245798" cy="382328"/>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endParaRPr lang="en-US">
                <a:solidFill>
                  <a:prstClr val="white"/>
                </a:solidFill>
              </a:endParaRPr>
            </a:p>
          </p:txBody>
        </p:sp>
      </p:grpSp>
      <p:sp>
        <p:nvSpPr>
          <p:cNvPr id="4" name="TextBox 3"/>
          <p:cNvSpPr txBox="1"/>
          <p:nvPr/>
        </p:nvSpPr>
        <p:spPr>
          <a:xfrm>
            <a:off x="0" y="163320"/>
            <a:ext cx="9144000" cy="584775"/>
          </a:xfrm>
          <a:prstGeom prst="rect">
            <a:avLst/>
          </a:prstGeom>
          <a:noFill/>
        </p:spPr>
        <p:txBody>
          <a:bodyPr wrap="square" rtlCol="0">
            <a:spAutoFit/>
          </a:bodyPr>
          <a:lstStyle/>
          <a:p>
            <a:pPr algn="ctr"/>
            <a:r>
              <a:rPr lang="en-US" sz="3200" dirty="0" smtClean="0">
                <a:solidFill>
                  <a:srgbClr val="002060"/>
                </a:solidFill>
              </a:rPr>
              <a:t>Sentinel sites: e.g., North Matanzas				  </a:t>
            </a:r>
            <a:endParaRPr lang="en-US" sz="3200" dirty="0">
              <a:solidFill>
                <a:srgbClr val="002060"/>
              </a:solidFill>
            </a:endParaRPr>
          </a:p>
        </p:txBody>
      </p:sp>
    </p:spTree>
    <p:extLst>
      <p:ext uri="{BB962C8B-B14F-4D97-AF65-F5344CB8AC3E}">
        <p14:creationId xmlns:p14="http://schemas.microsoft.com/office/powerpoint/2010/main" val="1506010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879600" y="0"/>
            <a:ext cx="5384800" cy="666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70" y="-1"/>
            <a:ext cx="2346875" cy="238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5" y="1452810"/>
            <a:ext cx="2346875" cy="239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69" y="2989173"/>
            <a:ext cx="2346874" cy="238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4469260"/>
            <a:ext cx="2343805" cy="238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55" y="236483"/>
            <a:ext cx="724878"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smtClean="0">
                <a:solidFill>
                  <a:srgbClr val="FFFFFF"/>
                </a:solidFill>
                <a:effectLst>
                  <a:glow rad="101600">
                    <a:srgbClr val="000000">
                      <a:satMod val="175000"/>
                      <a:alpha val="40000"/>
                    </a:srgbClr>
                  </a:glow>
                </a:effectLst>
                <a:latin typeface="Maiandra GD" panose="020E0502030308020204" pitchFamily="34" charset="0"/>
              </a:rPr>
              <a:t>1942</a:t>
            </a:r>
            <a:endParaRPr lang="en-US" sz="2000" b="1" dirty="0">
              <a:solidFill>
                <a:srgbClr val="FFFFFF"/>
              </a:solidFill>
              <a:effectLst>
                <a:glow rad="101600">
                  <a:srgbClr val="000000">
                    <a:satMod val="175000"/>
                    <a:alpha val="40000"/>
                  </a:srgbClr>
                </a:glow>
              </a:effectLst>
              <a:latin typeface="Maiandra GD" panose="020E0502030308020204" pitchFamily="34" charset="0"/>
            </a:endParaRPr>
          </a:p>
        </p:txBody>
      </p:sp>
      <p:sp>
        <p:nvSpPr>
          <p:cNvPr id="10" name="TextBox 9"/>
          <p:cNvSpPr txBox="1"/>
          <p:nvPr/>
        </p:nvSpPr>
        <p:spPr>
          <a:xfrm>
            <a:off x="-3070" y="1587063"/>
            <a:ext cx="681597"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smtClean="0">
                <a:solidFill>
                  <a:srgbClr val="FFFFFF"/>
                </a:solidFill>
                <a:effectLst>
                  <a:glow rad="101600">
                    <a:srgbClr val="000000">
                      <a:satMod val="175000"/>
                      <a:alpha val="40000"/>
                    </a:srgbClr>
                  </a:glow>
                </a:effectLst>
                <a:latin typeface="Maiandra GD" panose="020E0502030308020204" pitchFamily="34" charset="0"/>
              </a:rPr>
              <a:t>1951</a:t>
            </a:r>
            <a:endParaRPr lang="en-US" sz="2000" b="1" dirty="0">
              <a:solidFill>
                <a:srgbClr val="FFFFFF"/>
              </a:solidFill>
              <a:effectLst>
                <a:glow rad="101600">
                  <a:srgbClr val="000000">
                    <a:satMod val="175000"/>
                    <a:alpha val="40000"/>
                  </a:srgbClr>
                </a:glow>
              </a:effectLst>
              <a:latin typeface="Maiandra GD" panose="020E0502030308020204" pitchFamily="34" charset="0"/>
            </a:endParaRPr>
          </a:p>
        </p:txBody>
      </p:sp>
      <p:pic>
        <p:nvPicPr>
          <p:cNvPr id="13"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706155" y="0"/>
            <a:ext cx="2437845" cy="266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127" y="2989173"/>
            <a:ext cx="681597"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smtClean="0">
                <a:solidFill>
                  <a:srgbClr val="FFFFFF"/>
                </a:solidFill>
                <a:effectLst>
                  <a:glow rad="101600">
                    <a:srgbClr val="000000">
                      <a:satMod val="175000"/>
                      <a:alpha val="40000"/>
                    </a:srgbClr>
                  </a:glow>
                </a:effectLst>
                <a:latin typeface="Maiandra GD" panose="020E0502030308020204" pitchFamily="34" charset="0"/>
              </a:rPr>
              <a:t>1971</a:t>
            </a:r>
            <a:endParaRPr lang="en-US" sz="2000" b="1" dirty="0">
              <a:solidFill>
                <a:srgbClr val="FFFFFF"/>
              </a:solidFill>
              <a:effectLst>
                <a:glow rad="101600">
                  <a:srgbClr val="000000">
                    <a:satMod val="175000"/>
                    <a:alpha val="40000"/>
                  </a:srgbClr>
                </a:glow>
              </a:effectLst>
              <a:latin typeface="Maiandra GD" panose="020E0502030308020204" pitchFamily="34" charset="0"/>
            </a:endParaRPr>
          </a:p>
        </p:txBody>
      </p:sp>
      <p:sp>
        <p:nvSpPr>
          <p:cNvPr id="12" name="TextBox 11"/>
          <p:cNvSpPr txBox="1"/>
          <p:nvPr/>
        </p:nvSpPr>
        <p:spPr>
          <a:xfrm>
            <a:off x="5855" y="4431160"/>
            <a:ext cx="729687"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smtClean="0">
                <a:solidFill>
                  <a:srgbClr val="FFFFFF"/>
                </a:solidFill>
                <a:effectLst>
                  <a:glow rad="101600">
                    <a:srgbClr val="000000">
                      <a:satMod val="175000"/>
                      <a:alpha val="40000"/>
                    </a:srgbClr>
                  </a:glow>
                </a:effectLst>
                <a:latin typeface="Maiandra GD" panose="020E0502030308020204" pitchFamily="34" charset="0"/>
              </a:rPr>
              <a:t>1980</a:t>
            </a:r>
            <a:endParaRPr lang="en-US" sz="2000" b="1" dirty="0">
              <a:solidFill>
                <a:srgbClr val="FFFFFF"/>
              </a:solidFill>
              <a:effectLst>
                <a:glow rad="101600">
                  <a:srgbClr val="000000">
                    <a:satMod val="175000"/>
                    <a:alpha val="40000"/>
                  </a:srgbClr>
                </a:glow>
              </a:effectLst>
              <a:latin typeface="Maiandra GD" panose="020E0502030308020204" pitchFamily="34" charset="0"/>
            </a:endParaRPr>
          </a:p>
        </p:txBody>
      </p:sp>
      <p:pic>
        <p:nvPicPr>
          <p:cNvPr id="14" name="Picture 2"/>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706155" y="1490910"/>
            <a:ext cx="2437845" cy="235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635036" y="2979364"/>
            <a:ext cx="2464156" cy="249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655780" y="4602611"/>
            <a:ext cx="2488220" cy="223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39389" y="6568468"/>
            <a:ext cx="1607428" cy="276999"/>
          </a:xfrm>
          <a:prstGeom prst="rect">
            <a:avLst/>
          </a:prstGeom>
          <a:solidFill>
            <a:schemeClr val="bg1"/>
          </a:solidFill>
        </p:spPr>
        <p:txBody>
          <a:bodyPr wrap="none" rtlCol="0">
            <a:spAutoFit/>
          </a:bodyPr>
          <a:lstStyle/>
          <a:p>
            <a:pPr defTabSz="914400" eaLnBrk="0" fontAlgn="base" hangingPunct="0">
              <a:spcBef>
                <a:spcPct val="0"/>
              </a:spcBef>
              <a:spcAft>
                <a:spcPct val="0"/>
              </a:spcAft>
            </a:pPr>
            <a:r>
              <a:rPr lang="en-US" sz="1200" dirty="0" smtClean="0">
                <a:solidFill>
                  <a:srgbClr val="000000"/>
                </a:solidFill>
                <a:latin typeface="Maiandra GD" panose="020E0502030308020204" pitchFamily="34" charset="0"/>
              </a:rPr>
              <a:t>Rodriguez et al. 2015</a:t>
            </a:r>
            <a:endParaRPr lang="en-US" sz="1200" dirty="0">
              <a:solidFill>
                <a:srgbClr val="000000"/>
              </a:solidFill>
              <a:latin typeface="Maiandra GD" panose="020E0502030308020204" pitchFamily="34" charset="0"/>
            </a:endParaRPr>
          </a:p>
        </p:txBody>
      </p:sp>
      <p:sp>
        <p:nvSpPr>
          <p:cNvPr id="2" name="Down Arrow 1"/>
          <p:cNvSpPr/>
          <p:nvPr/>
        </p:nvSpPr>
        <p:spPr bwMode="auto">
          <a:xfrm rot="3314836">
            <a:off x="3258630" y="3418178"/>
            <a:ext cx="166254" cy="284677"/>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6" name="Rectangle 5"/>
          <p:cNvSpPr/>
          <p:nvPr/>
        </p:nvSpPr>
        <p:spPr bwMode="auto">
          <a:xfrm rot="19797867">
            <a:off x="3152899" y="3181038"/>
            <a:ext cx="948036" cy="69334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7" name="Oval 6"/>
          <p:cNvSpPr/>
          <p:nvPr/>
        </p:nvSpPr>
        <p:spPr bwMode="auto">
          <a:xfrm>
            <a:off x="4649159" y="766119"/>
            <a:ext cx="1924091" cy="190470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8" name="TextBox 7"/>
          <p:cNvSpPr txBox="1"/>
          <p:nvPr/>
        </p:nvSpPr>
        <p:spPr>
          <a:xfrm>
            <a:off x="2471864" y="6268758"/>
            <a:ext cx="4408002"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smtClean="0">
                <a:solidFill>
                  <a:srgbClr val="C00000"/>
                </a:solidFill>
                <a:latin typeface="Calibri" panose="020F0502020204030204" pitchFamily="34" charset="0"/>
              </a:rPr>
              <a:t>…1971 to 2013, ~0.24 ha per </a:t>
            </a:r>
            <a:r>
              <a:rPr lang="en-US" sz="2000" b="1" dirty="0" err="1" smtClean="0">
                <a:solidFill>
                  <a:srgbClr val="C00000"/>
                </a:solidFill>
                <a:latin typeface="Calibri" panose="020F0502020204030204" pitchFamily="34" charset="0"/>
              </a:rPr>
              <a:t>yr</a:t>
            </a:r>
            <a:r>
              <a:rPr lang="en-US" sz="2000" b="1" dirty="0" smtClean="0">
                <a:solidFill>
                  <a:srgbClr val="C00000"/>
                </a:solidFill>
                <a:latin typeface="Calibri" panose="020F0502020204030204" pitchFamily="34" charset="0"/>
              </a:rPr>
              <a:t> increase</a:t>
            </a:r>
            <a:endParaRPr lang="en-US" sz="2000" b="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751501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a:stretch>
            <a:fillRect/>
          </a:stretch>
        </p:blipFill>
        <p:spPr>
          <a:xfrm>
            <a:off x="306806" y="228600"/>
            <a:ext cx="8482263" cy="6448926"/>
          </a:xfrm>
          <a:prstGeom prst="rect">
            <a:avLst/>
          </a:prstGeom>
        </p:spPr>
      </p:pic>
    </p:spTree>
    <p:extLst>
      <p:ext uri="{BB962C8B-B14F-4D97-AF65-F5344CB8AC3E}">
        <p14:creationId xmlns:p14="http://schemas.microsoft.com/office/powerpoint/2010/main" val="4026113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tmarsh-landscap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2012" y="187015"/>
            <a:ext cx="8694478" cy="5430759"/>
          </a:xfrm>
          <a:prstGeom prst="rect">
            <a:avLst/>
          </a:prstGeom>
          <a:ln w="19050">
            <a:solidFill>
              <a:schemeClr val="tx1"/>
            </a:solidFill>
          </a:ln>
          <a:effectLst>
            <a:outerShdw blurRad="292100" dist="139700" dir="2700000" algn="tl" rotWithShape="0">
              <a:srgbClr val="333333">
                <a:alpha val="65000"/>
              </a:srgbClr>
            </a:outerShdw>
          </a:effectLst>
        </p:spPr>
      </p:pic>
      <p:grpSp>
        <p:nvGrpSpPr>
          <p:cNvPr id="6" name="Group 5"/>
          <p:cNvGrpSpPr/>
          <p:nvPr/>
        </p:nvGrpSpPr>
        <p:grpSpPr>
          <a:xfrm>
            <a:off x="109184" y="1815153"/>
            <a:ext cx="3542806" cy="4585648"/>
            <a:chOff x="4292264" y="934960"/>
            <a:chExt cx="4437946" cy="5568287"/>
          </a:xfrm>
        </p:grpSpPr>
        <p:pic>
          <p:nvPicPr>
            <p:cNvPr id="3" name="Picture 2" descr="Spartina-close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292264" y="934960"/>
              <a:ext cx="4437946" cy="5568287"/>
            </a:xfrm>
            <a:prstGeom prst="rect">
              <a:avLst/>
            </a:prstGeom>
            <a:ln w="19050">
              <a:solidFill>
                <a:srgbClr val="000000"/>
              </a:solidFill>
            </a:ln>
            <a:effectLst>
              <a:outerShdw blurRad="292100" dist="139700" dir="2700000" algn="tl" rotWithShape="0">
                <a:srgbClr val="333333">
                  <a:alpha val="65000"/>
                </a:srgbClr>
              </a:outerShdw>
            </a:effectLst>
          </p:spPr>
        </p:pic>
        <p:sp>
          <p:nvSpPr>
            <p:cNvPr id="5" name="TextBox 4"/>
            <p:cNvSpPr txBox="1"/>
            <p:nvPr/>
          </p:nvSpPr>
          <p:spPr>
            <a:xfrm>
              <a:off x="5352221" y="5344182"/>
              <a:ext cx="3152794" cy="859576"/>
            </a:xfrm>
            <a:prstGeom prst="rect">
              <a:avLst/>
            </a:prstGeom>
            <a:noFill/>
            <a:ln>
              <a:noFill/>
            </a:ln>
          </p:spPr>
          <p:txBody>
            <a:bodyPr wrap="square" rtlCol="0">
              <a:spAutoFit/>
            </a:bodyPr>
            <a:lstStyle/>
            <a:p>
              <a:pPr defTabSz="914400" eaLnBrk="0" fontAlgn="base" hangingPunct="0">
                <a:spcBef>
                  <a:spcPct val="0"/>
                </a:spcBef>
                <a:spcAft>
                  <a:spcPct val="0"/>
                </a:spcAft>
              </a:pPr>
              <a:r>
                <a:rPr lang="en-US" sz="2000" b="1" dirty="0" smtClean="0">
                  <a:solidFill>
                    <a:srgbClr val="FFFFFF"/>
                  </a:solidFill>
                  <a:effectLst>
                    <a:glow rad="63500">
                      <a:srgbClr val="333333"/>
                    </a:glow>
                  </a:effectLst>
                  <a:latin typeface="Calibri" panose="020F0502020204030204" pitchFamily="34" charset="0"/>
                </a:rPr>
                <a:t>Smooth </a:t>
              </a:r>
              <a:r>
                <a:rPr lang="en-US" sz="2000" b="1" dirty="0" err="1" smtClean="0">
                  <a:solidFill>
                    <a:srgbClr val="FFFFFF"/>
                  </a:solidFill>
                  <a:effectLst>
                    <a:glow rad="63500">
                      <a:srgbClr val="333333"/>
                    </a:glow>
                  </a:effectLst>
                  <a:latin typeface="Calibri" panose="020F0502020204030204" pitchFamily="34" charset="0"/>
                </a:rPr>
                <a:t>cordgrass</a:t>
              </a:r>
              <a:r>
                <a:rPr lang="en-US" sz="2000" b="1" dirty="0" smtClean="0">
                  <a:solidFill>
                    <a:srgbClr val="FFFFFF"/>
                  </a:solidFill>
                  <a:effectLst>
                    <a:glow rad="63500">
                      <a:srgbClr val="333333"/>
                    </a:glow>
                  </a:effectLst>
                  <a:latin typeface="Calibri" panose="020F0502020204030204" pitchFamily="34" charset="0"/>
                </a:rPr>
                <a:t> (</a:t>
              </a:r>
              <a:r>
                <a:rPr lang="en-US" sz="2000" b="1" i="1" dirty="0" err="1" smtClean="0">
                  <a:solidFill>
                    <a:srgbClr val="FFFFFF"/>
                  </a:solidFill>
                  <a:effectLst>
                    <a:glow rad="63500">
                      <a:srgbClr val="333333"/>
                    </a:glow>
                  </a:effectLst>
                  <a:latin typeface="Calibri" panose="020F0502020204030204" pitchFamily="34" charset="0"/>
                </a:rPr>
                <a:t>Spartina</a:t>
              </a:r>
              <a:r>
                <a:rPr lang="en-US" sz="2000" b="1" i="1" dirty="0" smtClean="0">
                  <a:solidFill>
                    <a:srgbClr val="FFFFFF"/>
                  </a:solidFill>
                  <a:effectLst>
                    <a:glow rad="63500">
                      <a:srgbClr val="333333"/>
                    </a:glow>
                  </a:effectLst>
                  <a:latin typeface="Calibri" panose="020F0502020204030204" pitchFamily="34" charset="0"/>
                </a:rPr>
                <a:t> </a:t>
              </a:r>
              <a:r>
                <a:rPr lang="en-US" sz="2000" b="1" i="1" dirty="0" err="1" smtClean="0">
                  <a:solidFill>
                    <a:srgbClr val="FFFFFF"/>
                  </a:solidFill>
                  <a:effectLst>
                    <a:glow rad="63500">
                      <a:srgbClr val="333333"/>
                    </a:glow>
                  </a:effectLst>
                  <a:latin typeface="Calibri" panose="020F0502020204030204" pitchFamily="34" charset="0"/>
                </a:rPr>
                <a:t>alterniflora</a:t>
              </a:r>
              <a:r>
                <a:rPr lang="en-US" sz="2000" b="1" dirty="0" smtClean="0">
                  <a:solidFill>
                    <a:srgbClr val="FFFFFF"/>
                  </a:solidFill>
                  <a:effectLst>
                    <a:glow rad="63500">
                      <a:srgbClr val="333333"/>
                    </a:glow>
                  </a:effectLst>
                  <a:latin typeface="Calibri" panose="020F0502020204030204" pitchFamily="34" charset="0"/>
                </a:rPr>
                <a:t>)</a:t>
              </a:r>
              <a:endParaRPr lang="en-US" sz="2000" b="1" dirty="0">
                <a:solidFill>
                  <a:srgbClr val="FFFFFF"/>
                </a:solidFill>
                <a:effectLst>
                  <a:glow rad="63500">
                    <a:srgbClr val="333333"/>
                  </a:glow>
                </a:effectLst>
                <a:latin typeface="Calibri" panose="020F0502020204030204" pitchFamily="34" charset="0"/>
              </a:endParaRPr>
            </a:p>
          </p:txBody>
        </p:sp>
      </p:grpSp>
      <p:sp>
        <p:nvSpPr>
          <p:cNvPr id="10" name="TextBox 9"/>
          <p:cNvSpPr txBox="1"/>
          <p:nvPr/>
        </p:nvSpPr>
        <p:spPr>
          <a:xfrm>
            <a:off x="341194" y="341194"/>
            <a:ext cx="6049446" cy="461665"/>
          </a:xfrm>
          <a:prstGeom prst="rect">
            <a:avLst/>
          </a:prstGeom>
          <a:noFill/>
          <a:effectLst>
            <a:glow rad="101600">
              <a:schemeClr val="tx1"/>
            </a:glow>
          </a:effectLst>
        </p:spPr>
        <p:txBody>
          <a:bodyPr wrap="square" rtlCol="0">
            <a:spAutoFit/>
          </a:bodyPr>
          <a:lstStyle/>
          <a:p>
            <a:pPr defTabSz="914400" eaLnBrk="0" fontAlgn="base" hangingPunct="0">
              <a:spcBef>
                <a:spcPct val="0"/>
              </a:spcBef>
              <a:spcAft>
                <a:spcPct val="0"/>
              </a:spcAft>
            </a:pPr>
            <a:r>
              <a:rPr lang="en-US" sz="2400" b="1" dirty="0" smtClean="0">
                <a:solidFill>
                  <a:schemeClr val="bg1"/>
                </a:solidFill>
                <a:effectLst>
                  <a:glow rad="101600">
                    <a:schemeClr val="tx1"/>
                  </a:glow>
                </a:effectLst>
                <a:latin typeface="Calibri" panose="020F0502020204030204" pitchFamily="34" charset="0"/>
              </a:rPr>
              <a:t>Temperate coastal wetlands = salt marshes</a:t>
            </a:r>
          </a:p>
        </p:txBody>
      </p:sp>
    </p:spTree>
    <p:extLst>
      <p:ext uri="{BB962C8B-B14F-4D97-AF65-F5344CB8AC3E}">
        <p14:creationId xmlns:p14="http://schemas.microsoft.com/office/powerpoint/2010/main" val="2340715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roclimate-ZOOM.pdf"/>
          <p:cNvPicPr>
            <a:picLocks noChangeAspect="1"/>
          </p:cNvPicPr>
          <p:nvPr/>
        </p:nvPicPr>
        <p:blipFill>
          <a:blip r:embed="rId3"/>
          <a:stretch>
            <a:fillRect/>
          </a:stretch>
        </p:blipFill>
        <p:spPr>
          <a:xfrm>
            <a:off x="0" y="0"/>
            <a:ext cx="9144000" cy="5486400"/>
          </a:xfrm>
          <a:prstGeom prst="rect">
            <a:avLst/>
          </a:prstGeom>
        </p:spPr>
      </p:pic>
      <p:sp>
        <p:nvSpPr>
          <p:cNvPr id="4" name="TextBox 3"/>
          <p:cNvSpPr txBox="1"/>
          <p:nvPr/>
        </p:nvSpPr>
        <p:spPr>
          <a:xfrm>
            <a:off x="3776135" y="5112435"/>
            <a:ext cx="1388530" cy="646331"/>
          </a:xfrm>
          <a:prstGeom prst="rect">
            <a:avLst/>
          </a:prstGeom>
          <a:noFill/>
        </p:spPr>
        <p:txBody>
          <a:bodyPr wrap="square" rtlCol="0">
            <a:spAutoFit/>
          </a:bodyPr>
          <a:lstStyle/>
          <a:p>
            <a:pPr defTabSz="457154"/>
            <a:r>
              <a:rPr lang="en-US" dirty="0" smtClean="0">
                <a:solidFill>
                  <a:prstClr val="black"/>
                </a:solidFill>
              </a:rPr>
              <a:t>Min: -2.4°C</a:t>
            </a:r>
          </a:p>
          <a:p>
            <a:pPr defTabSz="457154"/>
            <a:r>
              <a:rPr lang="en-US" dirty="0" smtClean="0">
                <a:solidFill>
                  <a:srgbClr val="4F81BD"/>
                </a:solidFill>
              </a:rPr>
              <a:t>Min: -3.7°C</a:t>
            </a:r>
            <a:endParaRPr lang="en-US" dirty="0">
              <a:solidFill>
                <a:srgbClr val="4F81BD"/>
              </a:solidFill>
            </a:endParaRPr>
          </a:p>
        </p:txBody>
      </p:sp>
      <p:sp>
        <p:nvSpPr>
          <p:cNvPr id="5" name="TextBox 4"/>
          <p:cNvSpPr txBox="1"/>
          <p:nvPr/>
        </p:nvSpPr>
        <p:spPr>
          <a:xfrm>
            <a:off x="3454403" y="255604"/>
            <a:ext cx="3200400" cy="646331"/>
          </a:xfrm>
          <a:prstGeom prst="rect">
            <a:avLst/>
          </a:prstGeom>
          <a:noFill/>
        </p:spPr>
        <p:txBody>
          <a:bodyPr wrap="square" rtlCol="0">
            <a:spAutoFit/>
          </a:bodyPr>
          <a:lstStyle/>
          <a:p>
            <a:pPr defTabSz="457154"/>
            <a:r>
              <a:rPr lang="en-US" dirty="0" smtClean="0">
                <a:solidFill>
                  <a:prstClr val="black"/>
                </a:solidFill>
              </a:rPr>
              <a:t>Range: -2.4°C to 30.0°C</a:t>
            </a:r>
          </a:p>
          <a:p>
            <a:pPr defTabSz="457154"/>
            <a:r>
              <a:rPr lang="en-US" dirty="0" smtClean="0">
                <a:solidFill>
                  <a:srgbClr val="4F81BD"/>
                </a:solidFill>
              </a:rPr>
              <a:t>Range: -3.7°C to 38.9°C</a:t>
            </a:r>
            <a:endParaRPr lang="en-US" dirty="0">
              <a:solidFill>
                <a:srgbClr val="4F81BD"/>
              </a:solidFill>
            </a:endParaRPr>
          </a:p>
        </p:txBody>
      </p:sp>
      <p:sp>
        <p:nvSpPr>
          <p:cNvPr id="6" name="TextBox 5"/>
          <p:cNvSpPr txBox="1"/>
          <p:nvPr/>
        </p:nvSpPr>
        <p:spPr>
          <a:xfrm>
            <a:off x="5938235" y="255604"/>
            <a:ext cx="556725" cy="646331"/>
          </a:xfrm>
          <a:prstGeom prst="rect">
            <a:avLst/>
          </a:prstGeom>
          <a:noFill/>
        </p:spPr>
        <p:txBody>
          <a:bodyPr wrap="none" rtlCol="0">
            <a:spAutoFit/>
          </a:bodyPr>
          <a:lstStyle/>
          <a:p>
            <a:pPr defTabSz="457154"/>
            <a:r>
              <a:rPr lang="en-US" dirty="0" smtClean="0">
                <a:solidFill>
                  <a:prstClr val="black"/>
                </a:solidFill>
                <a:latin typeface="Helvetica"/>
                <a:cs typeface="Helvetica"/>
              </a:rPr>
              <a:t>In</a:t>
            </a:r>
          </a:p>
          <a:p>
            <a:pPr defTabSz="457154"/>
            <a:r>
              <a:rPr lang="en-US" dirty="0" smtClean="0">
                <a:solidFill>
                  <a:srgbClr val="4F81BD"/>
                </a:solidFill>
                <a:latin typeface="Helvetica"/>
                <a:cs typeface="Helvetica"/>
              </a:rPr>
              <a:t>Out</a:t>
            </a:r>
            <a:endParaRPr lang="en-US" dirty="0">
              <a:solidFill>
                <a:srgbClr val="4F81BD"/>
              </a:solidFill>
              <a:latin typeface="Helvetica"/>
              <a:cs typeface="Helvetica"/>
            </a:endParaRPr>
          </a:p>
        </p:txBody>
      </p:sp>
    </p:spTree>
    <p:extLst>
      <p:ext uri="{BB962C8B-B14F-4D97-AF65-F5344CB8AC3E}">
        <p14:creationId xmlns:p14="http://schemas.microsoft.com/office/powerpoint/2010/main" val="2172468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4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Florida-peninsula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2800214" cy="3909659"/>
          </a:xfrm>
          <a:prstGeom prst="rect">
            <a:avLst/>
          </a:prstGeom>
          <a:ln w="19050">
            <a:solidFill>
              <a:schemeClr val="bg1"/>
            </a:solidFill>
          </a:ln>
          <a:effectLst>
            <a:outerShdw blurRad="292100" dist="139700" dir="2700000" algn="tl" rotWithShape="0">
              <a:srgbClr val="333333">
                <a:alpha val="65000"/>
              </a:srgbClr>
            </a:outerShdw>
          </a:effectLst>
        </p:spPr>
      </p:pic>
      <p:sp>
        <p:nvSpPr>
          <p:cNvPr id="5" name="Oval 4"/>
          <p:cNvSpPr/>
          <p:nvPr/>
        </p:nvSpPr>
        <p:spPr bwMode="auto">
          <a:xfrm>
            <a:off x="2419619" y="2839810"/>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6" name="Oval 5"/>
          <p:cNvSpPr/>
          <p:nvPr/>
        </p:nvSpPr>
        <p:spPr bwMode="auto">
          <a:xfrm>
            <a:off x="2419619" y="2529175"/>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7" name="Oval 6"/>
          <p:cNvSpPr/>
          <p:nvPr/>
        </p:nvSpPr>
        <p:spPr bwMode="auto">
          <a:xfrm>
            <a:off x="2245812" y="2096945"/>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9" name="Oval 8"/>
          <p:cNvSpPr/>
          <p:nvPr/>
        </p:nvSpPr>
        <p:spPr bwMode="auto">
          <a:xfrm>
            <a:off x="2277413" y="2228847"/>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10" name="Oval 9"/>
          <p:cNvSpPr/>
          <p:nvPr/>
        </p:nvSpPr>
        <p:spPr bwMode="auto">
          <a:xfrm>
            <a:off x="2167562" y="1785386"/>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11" name="Oval 10"/>
          <p:cNvSpPr/>
          <p:nvPr/>
        </p:nvSpPr>
        <p:spPr bwMode="auto">
          <a:xfrm>
            <a:off x="2035890" y="1461556"/>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12" name="Oval 11"/>
          <p:cNvSpPr/>
          <p:nvPr/>
        </p:nvSpPr>
        <p:spPr bwMode="auto">
          <a:xfrm>
            <a:off x="2088559" y="1606095"/>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13" name="Oval 12"/>
          <p:cNvSpPr/>
          <p:nvPr/>
        </p:nvSpPr>
        <p:spPr bwMode="auto">
          <a:xfrm>
            <a:off x="1938077" y="1258570"/>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14" name="Oval 13"/>
          <p:cNvSpPr/>
          <p:nvPr/>
        </p:nvSpPr>
        <p:spPr bwMode="auto">
          <a:xfrm>
            <a:off x="1923029" y="1193014"/>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15" name="Oval 14"/>
          <p:cNvSpPr/>
          <p:nvPr/>
        </p:nvSpPr>
        <p:spPr bwMode="auto">
          <a:xfrm>
            <a:off x="1840264" y="971862"/>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16" name="Oval 15"/>
          <p:cNvSpPr/>
          <p:nvPr/>
        </p:nvSpPr>
        <p:spPr bwMode="auto">
          <a:xfrm>
            <a:off x="1783833" y="809946"/>
            <a:ext cx="99318" cy="104258"/>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algn="ctr" defTabSz="914306"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cxnSp>
        <p:nvCxnSpPr>
          <p:cNvPr id="17" name="Straight Arrow Connector 16"/>
          <p:cNvCxnSpPr/>
          <p:nvPr/>
        </p:nvCxnSpPr>
        <p:spPr>
          <a:xfrm>
            <a:off x="1419460" y="2201203"/>
            <a:ext cx="826352" cy="0"/>
          </a:xfrm>
          <a:prstGeom prst="straightConnector1">
            <a:avLst/>
          </a:prstGeom>
          <a:ln w="63500">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235713" y="1059120"/>
            <a:ext cx="5472787" cy="4739759"/>
          </a:xfrm>
          <a:prstGeom prst="rect">
            <a:avLst/>
          </a:prstGeom>
          <a:solidFill>
            <a:schemeClr val="bg1">
              <a:alpha val="85000"/>
            </a:schemeClr>
          </a:solidFill>
        </p:spPr>
        <p:txBody>
          <a:bodyPr wrap="square" rtlCol="0">
            <a:spAutoFit/>
          </a:bodyPr>
          <a:lstStyle/>
          <a:p>
            <a:pPr>
              <a:spcAft>
                <a:spcPts val="600"/>
              </a:spcAft>
            </a:pPr>
            <a:r>
              <a:rPr lang="en-US" sz="2800" dirty="0" smtClean="0"/>
              <a:t>Relative to Southern propagules, Northern propagules:</a:t>
            </a:r>
          </a:p>
          <a:p>
            <a:pPr marL="285750" indent="-285750">
              <a:spcAft>
                <a:spcPts val="600"/>
              </a:spcAft>
              <a:buFont typeface="Arial" panose="020B0604020202020204" pitchFamily="34" charset="0"/>
              <a:buChar char="•"/>
            </a:pPr>
            <a:r>
              <a:rPr lang="en-US" sz="2400" dirty="0" smtClean="0"/>
              <a:t>are more freeze resistant</a:t>
            </a:r>
          </a:p>
          <a:p>
            <a:pPr marL="285750" indent="-285750">
              <a:spcAft>
                <a:spcPts val="600"/>
              </a:spcAft>
              <a:buFont typeface="Arial" panose="020B0604020202020204" pitchFamily="34" charset="0"/>
              <a:buChar char="•"/>
            </a:pPr>
            <a:r>
              <a:rPr lang="en-US" sz="2400" dirty="0" smtClean="0"/>
              <a:t>grow taller and faster</a:t>
            </a:r>
          </a:p>
          <a:p>
            <a:pPr marL="285750" indent="-285750">
              <a:spcAft>
                <a:spcPts val="600"/>
              </a:spcAft>
              <a:buFont typeface="Arial" panose="020B0604020202020204" pitchFamily="34" charset="0"/>
              <a:buChar char="•"/>
            </a:pPr>
            <a:r>
              <a:rPr lang="en-US" sz="2400" dirty="0" smtClean="0"/>
              <a:t>have smaller leaves and lower SLA</a:t>
            </a:r>
          </a:p>
          <a:p>
            <a:pPr marL="285750" indent="-285750">
              <a:spcAft>
                <a:spcPts val="600"/>
              </a:spcAft>
              <a:buFont typeface="Arial" panose="020B0604020202020204" pitchFamily="34" charset="0"/>
              <a:buChar char="•"/>
            </a:pPr>
            <a:r>
              <a:rPr lang="en-US" sz="2400" dirty="0" smtClean="0"/>
              <a:t>reproduce earlier and at smaller size</a:t>
            </a:r>
          </a:p>
          <a:p>
            <a:pPr>
              <a:spcAft>
                <a:spcPts val="600"/>
              </a:spcAft>
            </a:pPr>
            <a:endParaRPr lang="en-US" sz="2400" dirty="0"/>
          </a:p>
          <a:p>
            <a:pPr>
              <a:spcAft>
                <a:spcPts val="600"/>
              </a:spcAft>
            </a:pPr>
            <a:r>
              <a:rPr lang="en-US" sz="2400" dirty="0" smtClean="0"/>
              <a:t>Current evidence is more consistent with </a:t>
            </a:r>
            <a:r>
              <a:rPr lang="en-US" sz="2400" b="1" dirty="0" smtClean="0"/>
              <a:t>acclimation/plastic responses</a:t>
            </a:r>
            <a:r>
              <a:rPr lang="en-US" sz="2400" dirty="0" smtClean="0"/>
              <a:t>, rather than heritable adaptive differences among populations</a:t>
            </a:r>
            <a:endParaRPr lang="en-US" sz="2400" dirty="0"/>
          </a:p>
        </p:txBody>
      </p:sp>
      <p:sp>
        <p:nvSpPr>
          <p:cNvPr id="8" name="TextBox 7"/>
          <p:cNvSpPr txBox="1"/>
          <p:nvPr/>
        </p:nvSpPr>
        <p:spPr>
          <a:xfrm>
            <a:off x="2866704" y="6390168"/>
            <a:ext cx="6210803" cy="369332"/>
          </a:xfrm>
          <a:prstGeom prst="rect">
            <a:avLst/>
          </a:prstGeom>
          <a:noFill/>
        </p:spPr>
        <p:txBody>
          <a:bodyPr wrap="none" rtlCol="0">
            <a:spAutoFit/>
          </a:bodyPr>
          <a:lstStyle/>
          <a:p>
            <a:pPr algn="r"/>
            <a:r>
              <a:rPr lang="en-US" dirty="0" smtClean="0">
                <a:solidFill>
                  <a:schemeClr val="bg1"/>
                </a:solidFill>
              </a:rPr>
              <a:t>Cook-Patton et al 2015 </a:t>
            </a:r>
            <a:r>
              <a:rPr lang="en-US" i="1" dirty="0" smtClean="0">
                <a:solidFill>
                  <a:schemeClr val="bg1"/>
                </a:solidFill>
              </a:rPr>
              <a:t>Functional Ecology</a:t>
            </a:r>
            <a:r>
              <a:rPr lang="en-US" dirty="0" smtClean="0">
                <a:solidFill>
                  <a:schemeClr val="bg1"/>
                </a:solidFill>
              </a:rPr>
              <a:t>, </a:t>
            </a:r>
            <a:r>
              <a:rPr lang="en-US" dirty="0" err="1" smtClean="0">
                <a:solidFill>
                  <a:schemeClr val="bg1"/>
                </a:solidFill>
              </a:rPr>
              <a:t>Dangremond</a:t>
            </a:r>
            <a:r>
              <a:rPr lang="en-US" dirty="0" smtClean="0">
                <a:solidFill>
                  <a:schemeClr val="bg1"/>
                </a:solidFill>
              </a:rPr>
              <a:t> </a:t>
            </a:r>
            <a:r>
              <a:rPr lang="en-US" i="1" dirty="0" err="1" smtClean="0">
                <a:solidFill>
                  <a:schemeClr val="bg1"/>
                </a:solidFill>
              </a:rPr>
              <a:t>unpubl</a:t>
            </a:r>
            <a:r>
              <a:rPr lang="en-US" i="1" dirty="0" smtClean="0">
                <a:solidFill>
                  <a:schemeClr val="bg1"/>
                </a:solidFill>
              </a:rPr>
              <a:t>.</a:t>
            </a:r>
            <a:endParaRPr lang="en-US" i="1" dirty="0">
              <a:solidFill>
                <a:schemeClr val="bg1"/>
              </a:solidFill>
            </a:endParaRPr>
          </a:p>
        </p:txBody>
      </p:sp>
    </p:spTree>
    <p:extLst>
      <p:ext uri="{BB962C8B-B14F-4D97-AF65-F5344CB8AC3E}">
        <p14:creationId xmlns:p14="http://schemas.microsoft.com/office/powerpoint/2010/main" val="836789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100" t="3883" r="2237"/>
          <a:stretch/>
        </p:blipFill>
        <p:spPr>
          <a:xfrm>
            <a:off x="234453" y="1232868"/>
            <a:ext cx="4784652" cy="238961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7788" t="19208" r="36162" b="46250"/>
          <a:stretch/>
        </p:blipFill>
        <p:spPr>
          <a:xfrm>
            <a:off x="310132" y="3759833"/>
            <a:ext cx="4633294" cy="2959435"/>
          </a:xfrm>
          <a:prstGeom prst="rect">
            <a:avLst/>
          </a:prstGeom>
        </p:spPr>
      </p:pic>
      <p:sp>
        <p:nvSpPr>
          <p:cNvPr id="4" name="Title 1"/>
          <p:cNvSpPr txBox="1">
            <a:spLocks/>
          </p:cNvSpPr>
          <p:nvPr/>
        </p:nvSpPr>
        <p:spPr>
          <a:xfrm>
            <a:off x="0" y="0"/>
            <a:ext cx="9144000" cy="1095515"/>
          </a:xfrm>
          <a:prstGeom prst="rect">
            <a:avLst/>
          </a:prstGeom>
        </p:spPr>
        <p:txBody>
          <a:bodyPr vert="horz" lIns="91440" tIns="45720" rIns="91440" bIns="45720" rtlCol="0" anchor="ctr">
            <a:noAutofit/>
          </a:bodyPr>
          <a:lstStyle/>
          <a:p>
            <a:pPr algn="ctr">
              <a:spcBef>
                <a:spcPct val="0"/>
              </a:spcBef>
              <a:defRPr/>
            </a:pPr>
            <a:r>
              <a:rPr lang="en-US" sz="2800" i="1" dirty="0" smtClean="0">
                <a:solidFill>
                  <a:srgbClr val="002060"/>
                </a:solidFill>
              </a:rPr>
              <a:t>Mangroves have not escaped consumers at range edges:</a:t>
            </a:r>
            <a:r>
              <a:rPr lang="en-US" sz="2400" i="1" dirty="0" smtClean="0">
                <a:solidFill>
                  <a:srgbClr val="002060"/>
                </a:solidFill>
              </a:rPr>
              <a:t/>
            </a:r>
            <a:br>
              <a:rPr lang="en-US" sz="2400" i="1" dirty="0" smtClean="0">
                <a:solidFill>
                  <a:srgbClr val="002060"/>
                </a:solidFill>
              </a:rPr>
            </a:br>
            <a:r>
              <a:rPr lang="en-US" sz="2800" dirty="0" smtClean="0">
                <a:solidFill>
                  <a:srgbClr val="002060"/>
                </a:solidFill>
              </a:rPr>
              <a:t>No trends in propagule predation with latitude</a:t>
            </a:r>
            <a:endParaRPr lang="en-US" sz="2800" dirty="0">
              <a:solidFill>
                <a:srgbClr val="002060"/>
              </a:solidFill>
            </a:endParaRPr>
          </a:p>
        </p:txBody>
      </p:sp>
      <p:grpSp>
        <p:nvGrpSpPr>
          <p:cNvPr id="7" name="Group 6"/>
          <p:cNvGrpSpPr>
            <a:grpSpLocks noChangeAspect="1"/>
          </p:cNvGrpSpPr>
          <p:nvPr/>
        </p:nvGrpSpPr>
        <p:grpSpPr>
          <a:xfrm>
            <a:off x="5255010" y="1232868"/>
            <a:ext cx="3768267" cy="5486400"/>
            <a:chOff x="5208469" y="1249867"/>
            <a:chExt cx="3574024" cy="5203590"/>
          </a:xfrm>
        </p:grpSpPr>
        <p:pic>
          <p:nvPicPr>
            <p:cNvPr id="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08469" y="1249867"/>
              <a:ext cx="3574024" cy="288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8761" t="8302" r="2618" b="51078"/>
            <a:stretch/>
          </p:blipFill>
          <p:spPr bwMode="auto">
            <a:xfrm>
              <a:off x="5304162" y="3667725"/>
              <a:ext cx="3338624" cy="278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6282839" y="1070203"/>
            <a:ext cx="2417585" cy="369332"/>
          </a:xfrm>
          <a:prstGeom prst="rect">
            <a:avLst/>
          </a:prstGeom>
          <a:noFill/>
        </p:spPr>
        <p:txBody>
          <a:bodyPr wrap="none" rtlCol="0">
            <a:spAutoFit/>
          </a:bodyPr>
          <a:lstStyle/>
          <a:p>
            <a:r>
              <a:rPr lang="en-US" i="1" dirty="0" err="1" smtClean="0"/>
              <a:t>Avicennia</a:t>
            </a:r>
            <a:r>
              <a:rPr lang="en-US" dirty="0" smtClean="0"/>
              <a:t>, pre-dispersal</a:t>
            </a:r>
            <a:endParaRPr lang="en-US" dirty="0"/>
          </a:p>
        </p:txBody>
      </p:sp>
      <p:sp>
        <p:nvSpPr>
          <p:cNvPr id="9" name="TextBox 8"/>
          <p:cNvSpPr txBox="1"/>
          <p:nvPr/>
        </p:nvSpPr>
        <p:spPr>
          <a:xfrm>
            <a:off x="6282839" y="3543408"/>
            <a:ext cx="2499402" cy="369332"/>
          </a:xfrm>
          <a:prstGeom prst="rect">
            <a:avLst/>
          </a:prstGeom>
          <a:solidFill>
            <a:schemeClr val="bg1"/>
          </a:solidFill>
        </p:spPr>
        <p:txBody>
          <a:bodyPr wrap="none" rtlCol="0">
            <a:spAutoFit/>
          </a:bodyPr>
          <a:lstStyle/>
          <a:p>
            <a:r>
              <a:rPr lang="en-US" i="1" dirty="0" err="1" smtClean="0"/>
              <a:t>Avicennia</a:t>
            </a:r>
            <a:r>
              <a:rPr lang="en-US" dirty="0" smtClean="0"/>
              <a:t>, post-dispersal</a:t>
            </a:r>
            <a:endParaRPr lang="en-US" dirty="0"/>
          </a:p>
        </p:txBody>
      </p:sp>
    </p:spTree>
    <p:extLst>
      <p:ext uri="{BB962C8B-B14F-4D97-AF65-F5344CB8AC3E}">
        <p14:creationId xmlns:p14="http://schemas.microsoft.com/office/powerpoint/2010/main" val="3188337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lotDam.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95754" y="465500"/>
            <a:ext cx="5019107" cy="5849335"/>
          </a:xfrm>
          <a:prstGeom prst="rect">
            <a:avLst/>
          </a:prstGeom>
        </p:spPr>
      </p:pic>
      <p:grpSp>
        <p:nvGrpSpPr>
          <p:cNvPr id="12" name="Group 11"/>
          <p:cNvGrpSpPr/>
          <p:nvPr/>
        </p:nvGrpSpPr>
        <p:grpSpPr>
          <a:xfrm>
            <a:off x="226666" y="1238747"/>
            <a:ext cx="3610503" cy="4245950"/>
            <a:chOff x="226666" y="387847"/>
            <a:chExt cx="3610503" cy="4245950"/>
          </a:xfrm>
        </p:grpSpPr>
        <p:pic>
          <p:nvPicPr>
            <p:cNvPr id="9" name="Picture 8" descr="Fig5.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666" y="387847"/>
              <a:ext cx="3610503" cy="4245950"/>
            </a:xfrm>
            <a:prstGeom prst="rect">
              <a:avLst/>
            </a:prstGeom>
          </p:spPr>
        </p:pic>
        <p:pic>
          <p:nvPicPr>
            <p:cNvPr id="10" name="Picture 9" descr="Screen Shot 2014-06-17 at 1.26.22 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6624" y="1304840"/>
              <a:ext cx="1423189" cy="790660"/>
            </a:xfrm>
            <a:prstGeom prst="rect">
              <a:avLst/>
            </a:prstGeom>
          </p:spPr>
        </p:pic>
      </p:grpSp>
      <p:pic>
        <p:nvPicPr>
          <p:cNvPr id="8" name="Picture 7" descr="DamagePlot.JPG"/>
          <p:cNvPicPr>
            <a:picLocks noChangeAspect="1"/>
          </p:cNvPicPr>
          <p:nvPr/>
        </p:nvPicPr>
        <p:blipFill rotWithShape="1">
          <a:blip r:embed="rId6" cstate="print">
            <a:extLst>
              <a:ext uri="{28A0092B-C50C-407E-A947-70E740481C1C}">
                <a14:useLocalDpi xmlns:a14="http://schemas.microsoft.com/office/drawing/2010/main"/>
              </a:ext>
            </a:extLst>
          </a:blip>
          <a:srcRect r="12810"/>
          <a:stretch/>
        </p:blipFill>
        <p:spPr>
          <a:xfrm>
            <a:off x="349564" y="1495646"/>
            <a:ext cx="3280327" cy="4705048"/>
          </a:xfrm>
          <a:prstGeom prst="rect">
            <a:avLst/>
          </a:prstGeom>
          <a:ln w="38100">
            <a:solidFill>
              <a:schemeClr val="tx1"/>
            </a:solidFill>
          </a:ln>
        </p:spPr>
      </p:pic>
      <p:sp>
        <p:nvSpPr>
          <p:cNvPr id="11" name="Title 1"/>
          <p:cNvSpPr txBox="1">
            <a:spLocks/>
          </p:cNvSpPr>
          <p:nvPr/>
        </p:nvSpPr>
        <p:spPr>
          <a:xfrm>
            <a:off x="0" y="0"/>
            <a:ext cx="9144000" cy="1095515"/>
          </a:xfrm>
          <a:prstGeom prst="rect">
            <a:avLst/>
          </a:prstGeom>
        </p:spPr>
        <p:txBody>
          <a:bodyPr vert="horz" lIns="91440" tIns="45720" rIns="91440" bIns="45720" rtlCol="0" anchor="ctr">
            <a:noAutofit/>
          </a:bodyPr>
          <a:lstStyle/>
          <a:p>
            <a:pPr algn="ctr">
              <a:spcBef>
                <a:spcPct val="0"/>
              </a:spcBef>
              <a:defRPr/>
            </a:pPr>
            <a:r>
              <a:rPr lang="en-US" sz="3200" dirty="0">
                <a:solidFill>
                  <a:srgbClr val="002060"/>
                </a:solidFill>
              </a:rPr>
              <a:t>Marsh-associated generalist herbivores heavily damaged </a:t>
            </a:r>
            <a:r>
              <a:rPr lang="en-US" sz="3200" dirty="0" smtClean="0">
                <a:solidFill>
                  <a:srgbClr val="002060"/>
                </a:solidFill>
              </a:rPr>
              <a:t>mangrove </a:t>
            </a:r>
            <a:r>
              <a:rPr lang="en-US" sz="3200" dirty="0">
                <a:solidFill>
                  <a:srgbClr val="002060"/>
                </a:solidFill>
              </a:rPr>
              <a:t>seedlings</a:t>
            </a:r>
          </a:p>
        </p:txBody>
      </p:sp>
      <p:sp>
        <p:nvSpPr>
          <p:cNvPr id="13" name="TextBox 12"/>
          <p:cNvSpPr txBox="1"/>
          <p:nvPr/>
        </p:nvSpPr>
        <p:spPr>
          <a:xfrm>
            <a:off x="6624083" y="6433296"/>
            <a:ext cx="2355068" cy="369332"/>
          </a:xfrm>
          <a:prstGeom prst="rect">
            <a:avLst/>
          </a:prstGeom>
          <a:noFill/>
        </p:spPr>
        <p:txBody>
          <a:bodyPr wrap="none" rtlCol="0">
            <a:spAutoFit/>
          </a:bodyPr>
          <a:lstStyle/>
          <a:p>
            <a:r>
              <a:rPr lang="en-US" dirty="0" smtClean="0">
                <a:solidFill>
                  <a:srgbClr val="0070C0"/>
                </a:solidFill>
              </a:rPr>
              <a:t>Alex Forde </a:t>
            </a:r>
            <a:r>
              <a:rPr lang="en-US" i="1" dirty="0" err="1" smtClean="0">
                <a:solidFill>
                  <a:srgbClr val="0070C0"/>
                </a:solidFill>
              </a:rPr>
              <a:t>unpubl</a:t>
            </a:r>
            <a:r>
              <a:rPr lang="en-US" i="1" dirty="0" smtClean="0">
                <a:solidFill>
                  <a:srgbClr val="0070C0"/>
                </a:solidFill>
              </a:rPr>
              <a:t> data</a:t>
            </a:r>
            <a:endParaRPr lang="en-US" dirty="0">
              <a:solidFill>
                <a:srgbClr val="0070C0"/>
              </a:solidFill>
            </a:endParaRPr>
          </a:p>
        </p:txBody>
      </p:sp>
    </p:spTree>
    <p:extLst>
      <p:ext uri="{BB962C8B-B14F-4D97-AF65-F5344CB8AC3E}">
        <p14:creationId xmlns:p14="http://schemas.microsoft.com/office/powerpoint/2010/main" val="172604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3779" y="1102113"/>
            <a:ext cx="3964781" cy="42285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Documents and Settings\janiakd\Desktop\New Folder\DSC_525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5315" y="4519578"/>
            <a:ext cx="2505779" cy="22411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flipV="1">
            <a:off x="6816453" y="4516878"/>
            <a:ext cx="1839515" cy="22438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0" y="86703"/>
            <a:ext cx="9144000" cy="954103"/>
          </a:xfrm>
          <a:prstGeom prst="rect">
            <a:avLst/>
          </a:prstGeom>
          <a:noFill/>
        </p:spPr>
        <p:txBody>
          <a:bodyPr wrap="square" lIns="91435" tIns="45718" rIns="91435" bIns="45718" rtlCol="0">
            <a:spAutoFit/>
          </a:bodyPr>
          <a:lstStyle/>
          <a:p>
            <a:pPr algn="ctr"/>
            <a:r>
              <a:rPr lang="en-US" sz="2800" dirty="0" smtClean="0">
                <a:solidFill>
                  <a:srgbClr val="002060"/>
                </a:solidFill>
              </a:rPr>
              <a:t>Consequences: how does the expansion of mangroves impact ecosystem </a:t>
            </a:r>
            <a:r>
              <a:rPr lang="en-US" sz="2800" dirty="0">
                <a:solidFill>
                  <a:srgbClr val="002060"/>
                </a:solidFill>
              </a:rPr>
              <a:t>processes and community </a:t>
            </a:r>
            <a:r>
              <a:rPr lang="en-US" sz="2800" dirty="0" smtClean="0">
                <a:solidFill>
                  <a:srgbClr val="002060"/>
                </a:solidFill>
              </a:rPr>
              <a:t>structure?</a:t>
            </a:r>
            <a:endParaRPr lang="en-US" sz="2800" dirty="0">
              <a:solidFill>
                <a:srgbClr val="002060"/>
              </a:solidFill>
              <a:cs typeface="Times New Roman"/>
            </a:endParaRPr>
          </a:p>
        </p:txBody>
      </p:sp>
      <p:sp>
        <p:nvSpPr>
          <p:cNvPr id="2" name="TextBox 1"/>
          <p:cNvSpPr txBox="1"/>
          <p:nvPr/>
        </p:nvSpPr>
        <p:spPr>
          <a:xfrm>
            <a:off x="4807273" y="1413051"/>
            <a:ext cx="4018359" cy="2568169"/>
          </a:xfrm>
          <a:prstGeom prst="rect">
            <a:avLst/>
          </a:prstGeom>
          <a:noFill/>
        </p:spPr>
        <p:txBody>
          <a:bodyPr wrap="square" lIns="64291" tIns="32146" rIns="64291" bIns="32146" rtlCol="0">
            <a:spAutoFit/>
          </a:bodyPr>
          <a:lstStyle/>
          <a:p>
            <a:pPr marL="401822" indent="-401822">
              <a:spcAft>
                <a:spcPts val="844"/>
              </a:spcAft>
              <a:buFont typeface="Arial" pitchFamily="34" charset="0"/>
              <a:buChar char="•"/>
            </a:pPr>
            <a:r>
              <a:rPr lang="en-US" sz="1700" b="1" dirty="0">
                <a:solidFill>
                  <a:prstClr val="black"/>
                </a:solidFill>
              </a:rPr>
              <a:t>Sampling of food web structure in terrestrial and marine communities </a:t>
            </a:r>
          </a:p>
          <a:p>
            <a:pPr marL="401822" indent="-401822">
              <a:spcAft>
                <a:spcPts val="844"/>
              </a:spcAft>
              <a:buFont typeface="Arial" pitchFamily="34" charset="0"/>
              <a:buChar char="•"/>
            </a:pPr>
            <a:r>
              <a:rPr lang="en-US" sz="1700" dirty="0">
                <a:solidFill>
                  <a:prstClr val="black"/>
                </a:solidFill>
              </a:rPr>
              <a:t>Field sampling of structural complexity</a:t>
            </a:r>
          </a:p>
          <a:p>
            <a:pPr marL="401822" indent="-401822">
              <a:spcAft>
                <a:spcPts val="844"/>
              </a:spcAft>
              <a:buFont typeface="Arial" pitchFamily="34" charset="0"/>
              <a:buChar char="•"/>
            </a:pPr>
            <a:r>
              <a:rPr lang="en-US" sz="1700" dirty="0">
                <a:solidFill>
                  <a:prstClr val="black"/>
                </a:solidFill>
              </a:rPr>
              <a:t>C &amp; N flows from stable isotope analysis</a:t>
            </a:r>
          </a:p>
          <a:p>
            <a:pPr marL="401822" indent="-401822">
              <a:spcAft>
                <a:spcPts val="844"/>
              </a:spcAft>
              <a:buFont typeface="Arial" pitchFamily="34" charset="0"/>
              <a:buChar char="•"/>
            </a:pPr>
            <a:r>
              <a:rPr lang="en-US" sz="1700" dirty="0">
                <a:solidFill>
                  <a:prstClr val="black"/>
                </a:solidFill>
              </a:rPr>
              <a:t>Observations of decomposition rates</a:t>
            </a:r>
          </a:p>
          <a:p>
            <a:pPr marL="401822" indent="-401822">
              <a:spcAft>
                <a:spcPts val="844"/>
              </a:spcAft>
              <a:buFont typeface="Arial" pitchFamily="34" charset="0"/>
              <a:buChar char="•"/>
            </a:pPr>
            <a:r>
              <a:rPr lang="en-US" sz="1700" dirty="0">
                <a:solidFill>
                  <a:prstClr val="black"/>
                </a:solidFill>
              </a:rPr>
              <a:t>Nutrient sampling of soils, sediments, and seawater</a:t>
            </a:r>
          </a:p>
        </p:txBody>
      </p:sp>
      <p:pic>
        <p:nvPicPr>
          <p:cNvPr id="10" name="Picture 9" descr="14491388339_4e0eac63b7_o.jpg"/>
          <p:cNvPicPr>
            <a:picLocks noChangeAspect="1"/>
          </p:cNvPicPr>
          <p:nvPr/>
        </p:nvPicPr>
        <p:blipFill rotWithShape="1">
          <a:blip r:embed="rId6" cstate="print">
            <a:extLst>
              <a:ext uri="{28A0092B-C50C-407E-A947-70E740481C1C}">
                <a14:useLocalDpi xmlns:a14="http://schemas.microsoft.com/office/drawing/2010/main"/>
              </a:ext>
            </a:extLst>
          </a:blip>
          <a:srcRect l="3953" t="13023" r="5349" b="8373"/>
          <a:stretch/>
        </p:blipFill>
        <p:spPr>
          <a:xfrm>
            <a:off x="339277" y="4534868"/>
            <a:ext cx="3447034" cy="2240572"/>
          </a:xfrm>
          <a:prstGeom prst="rect">
            <a:avLst/>
          </a:prstGeom>
        </p:spPr>
      </p:pic>
    </p:spTree>
    <p:extLst>
      <p:ext uri="{BB962C8B-B14F-4D97-AF65-F5344CB8AC3E}">
        <p14:creationId xmlns:p14="http://schemas.microsoft.com/office/powerpoint/2010/main" val="43164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MDS_VAC.pdf"/>
          <p:cNvPicPr>
            <a:picLocks noChangeAspect="1"/>
          </p:cNvPicPr>
          <p:nvPr/>
        </p:nvPicPr>
        <p:blipFill rotWithShape="1">
          <a:blip r:embed="rId3">
            <a:extLst>
              <a:ext uri="{28A0092B-C50C-407E-A947-70E740481C1C}">
                <a14:useLocalDpi xmlns:a14="http://schemas.microsoft.com/office/drawing/2010/main"/>
              </a:ext>
            </a:extLst>
          </a:blip>
          <a:srcRect l="6946" t="14512" r="5923" b="10814"/>
          <a:stretch/>
        </p:blipFill>
        <p:spPr>
          <a:xfrm>
            <a:off x="845288" y="1078964"/>
            <a:ext cx="5677786" cy="5273672"/>
          </a:xfrm>
          <a:prstGeom prst="rect">
            <a:avLst/>
          </a:prstGeom>
        </p:spPr>
      </p:pic>
      <p:pic>
        <p:nvPicPr>
          <p:cNvPr id="12" name="Picture 11" descr="8192926310_20730f960c_o.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61811" y="5841432"/>
            <a:ext cx="1361493" cy="815508"/>
          </a:xfrm>
          <a:prstGeom prst="rect">
            <a:avLst/>
          </a:prstGeom>
          <a:ln w="44450" cmpd="sng">
            <a:solidFill>
              <a:schemeClr val="tx1"/>
            </a:solidFill>
          </a:ln>
        </p:spPr>
      </p:pic>
      <p:pic>
        <p:nvPicPr>
          <p:cNvPr id="13" name="Picture 12" descr="2928002891_9813c9de5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61810" y="1338873"/>
            <a:ext cx="1361495" cy="832355"/>
          </a:xfrm>
          <a:prstGeom prst="rect">
            <a:avLst/>
          </a:prstGeom>
          <a:ln w="44450" cmpd="sng">
            <a:solidFill>
              <a:schemeClr val="tx1"/>
            </a:solidFill>
          </a:ln>
        </p:spPr>
      </p:pic>
      <p:pic>
        <p:nvPicPr>
          <p:cNvPr id="14" name="Picture 13" descr="cicadel03.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561811" y="4708161"/>
            <a:ext cx="1361495" cy="926523"/>
          </a:xfrm>
          <a:prstGeom prst="rect">
            <a:avLst/>
          </a:prstGeom>
          <a:ln w="44450">
            <a:solidFill>
              <a:schemeClr val="tx1"/>
            </a:solidFill>
          </a:ln>
        </p:spPr>
      </p:pic>
      <p:pic>
        <p:nvPicPr>
          <p:cNvPr id="15" name="Picture 14" descr="trigonotylusruficornis04.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61810" y="3479308"/>
            <a:ext cx="1361494" cy="1022107"/>
          </a:xfrm>
          <a:prstGeom prst="rect">
            <a:avLst/>
          </a:prstGeom>
          <a:ln w="38100">
            <a:solidFill>
              <a:schemeClr val="tx1"/>
            </a:solidFill>
          </a:ln>
        </p:spPr>
      </p:pic>
      <p:pic>
        <p:nvPicPr>
          <p:cNvPr id="16" name="Picture 15" descr="IMG_6650 - Version 3.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51305" y="2377974"/>
            <a:ext cx="1371999" cy="894588"/>
          </a:xfrm>
          <a:prstGeom prst="rect">
            <a:avLst/>
          </a:prstGeom>
          <a:ln w="44450" cmpd="sng">
            <a:solidFill>
              <a:schemeClr val="tx1"/>
            </a:solidFill>
          </a:ln>
        </p:spPr>
      </p:pic>
      <p:pic>
        <p:nvPicPr>
          <p:cNvPr id="17" name="Picture 16" descr="obr_B_Enoplognatha_mordax_100608.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61810" y="213948"/>
            <a:ext cx="1378130" cy="918179"/>
          </a:xfrm>
          <a:prstGeom prst="rect">
            <a:avLst/>
          </a:prstGeom>
          <a:ln w="44450">
            <a:solidFill>
              <a:schemeClr val="tx1"/>
            </a:solidFill>
          </a:ln>
        </p:spPr>
      </p:pic>
      <p:sp>
        <p:nvSpPr>
          <p:cNvPr id="9" name="TextBox 8"/>
          <p:cNvSpPr txBox="1"/>
          <p:nvPr/>
        </p:nvSpPr>
        <p:spPr>
          <a:xfrm>
            <a:off x="0" y="1746"/>
            <a:ext cx="7368363" cy="1077218"/>
          </a:xfrm>
          <a:prstGeom prst="rect">
            <a:avLst/>
          </a:prstGeom>
          <a:noFill/>
        </p:spPr>
        <p:txBody>
          <a:bodyPr wrap="square" rtlCol="0">
            <a:spAutoFit/>
          </a:bodyPr>
          <a:lstStyle/>
          <a:p>
            <a:pPr algn="ctr"/>
            <a:r>
              <a:rPr lang="en-US" sz="3200" dirty="0" smtClean="0">
                <a:solidFill>
                  <a:srgbClr val="002060"/>
                </a:solidFill>
                <a:cs typeface="Book Antiqua"/>
              </a:rPr>
              <a:t>Arthropod communities on marsh &amp; mangroves are distinct</a:t>
            </a:r>
            <a:endParaRPr lang="en-US" sz="3200" dirty="0">
              <a:solidFill>
                <a:srgbClr val="002060"/>
              </a:solidFill>
              <a:cs typeface="Book Antiqua"/>
            </a:endParaRPr>
          </a:p>
        </p:txBody>
      </p:sp>
      <p:sp>
        <p:nvSpPr>
          <p:cNvPr id="2" name="TextBox 1"/>
          <p:cNvSpPr txBox="1"/>
          <p:nvPr/>
        </p:nvSpPr>
        <p:spPr>
          <a:xfrm>
            <a:off x="138223" y="6488668"/>
            <a:ext cx="3222421" cy="369332"/>
          </a:xfrm>
          <a:prstGeom prst="rect">
            <a:avLst/>
          </a:prstGeom>
          <a:noFill/>
        </p:spPr>
        <p:txBody>
          <a:bodyPr wrap="none" rtlCol="0">
            <a:spAutoFit/>
          </a:bodyPr>
          <a:lstStyle/>
          <a:p>
            <a:r>
              <a:rPr lang="en-US" dirty="0" smtClean="0">
                <a:solidFill>
                  <a:srgbClr val="0070C0"/>
                </a:solidFill>
              </a:rPr>
              <a:t>Forde, Nathan et al. </a:t>
            </a:r>
            <a:r>
              <a:rPr lang="en-US" i="1" dirty="0" err="1" smtClean="0">
                <a:solidFill>
                  <a:srgbClr val="0070C0"/>
                </a:solidFill>
              </a:rPr>
              <a:t>unpubl</a:t>
            </a:r>
            <a:r>
              <a:rPr lang="en-US" i="1" dirty="0" smtClean="0">
                <a:solidFill>
                  <a:srgbClr val="0070C0"/>
                </a:solidFill>
              </a:rPr>
              <a:t> data</a:t>
            </a:r>
            <a:endParaRPr lang="en-US" dirty="0">
              <a:solidFill>
                <a:srgbClr val="0070C0"/>
              </a:solidFill>
            </a:endParaRPr>
          </a:p>
        </p:txBody>
      </p:sp>
    </p:spTree>
    <p:extLst>
      <p:ext uri="{BB962C8B-B14F-4D97-AF65-F5344CB8AC3E}">
        <p14:creationId xmlns:p14="http://schemas.microsoft.com/office/powerpoint/2010/main" val="1359237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chnessFigure_VAC.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393" y="403702"/>
            <a:ext cx="5903550" cy="6253238"/>
          </a:xfrm>
          <a:prstGeom prst="rect">
            <a:avLst/>
          </a:prstGeom>
        </p:spPr>
      </p:pic>
      <p:pic>
        <p:nvPicPr>
          <p:cNvPr id="12" name="Picture 11" descr="8192926310_20730f960c_o.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61811" y="5841432"/>
            <a:ext cx="1361493" cy="815508"/>
          </a:xfrm>
          <a:prstGeom prst="rect">
            <a:avLst/>
          </a:prstGeom>
          <a:ln w="44450" cmpd="sng">
            <a:solidFill>
              <a:schemeClr val="tx1"/>
            </a:solidFill>
          </a:ln>
        </p:spPr>
      </p:pic>
      <p:pic>
        <p:nvPicPr>
          <p:cNvPr id="13" name="Picture 12" descr="2928002891_9813c9de5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61810" y="1338873"/>
            <a:ext cx="1361495" cy="832355"/>
          </a:xfrm>
          <a:prstGeom prst="rect">
            <a:avLst/>
          </a:prstGeom>
          <a:ln w="44450" cmpd="sng">
            <a:solidFill>
              <a:schemeClr val="tx1"/>
            </a:solidFill>
          </a:ln>
        </p:spPr>
      </p:pic>
      <p:pic>
        <p:nvPicPr>
          <p:cNvPr id="14" name="Picture 13" descr="cicadel03.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561811" y="4708161"/>
            <a:ext cx="1361495" cy="926523"/>
          </a:xfrm>
          <a:prstGeom prst="rect">
            <a:avLst/>
          </a:prstGeom>
          <a:ln w="44450">
            <a:solidFill>
              <a:schemeClr val="tx1"/>
            </a:solidFill>
          </a:ln>
        </p:spPr>
      </p:pic>
      <p:pic>
        <p:nvPicPr>
          <p:cNvPr id="15" name="Picture 14" descr="trigonotylusruficornis04.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61810" y="3479308"/>
            <a:ext cx="1361494" cy="1022107"/>
          </a:xfrm>
          <a:prstGeom prst="rect">
            <a:avLst/>
          </a:prstGeom>
          <a:ln w="38100">
            <a:solidFill>
              <a:schemeClr val="tx1"/>
            </a:solidFill>
          </a:ln>
        </p:spPr>
      </p:pic>
      <p:pic>
        <p:nvPicPr>
          <p:cNvPr id="16" name="Picture 15" descr="IMG_6650 - Version 3.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51305" y="2377974"/>
            <a:ext cx="1371999" cy="894588"/>
          </a:xfrm>
          <a:prstGeom prst="rect">
            <a:avLst/>
          </a:prstGeom>
          <a:ln w="44450" cmpd="sng">
            <a:solidFill>
              <a:schemeClr val="tx1"/>
            </a:solidFill>
          </a:ln>
        </p:spPr>
      </p:pic>
      <p:pic>
        <p:nvPicPr>
          <p:cNvPr id="17" name="Picture 16" descr="obr_B_Enoplognatha_mordax_100608.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61810" y="213948"/>
            <a:ext cx="1378130" cy="918179"/>
          </a:xfrm>
          <a:prstGeom prst="rect">
            <a:avLst/>
          </a:prstGeom>
          <a:ln w="44450">
            <a:solidFill>
              <a:schemeClr val="tx1"/>
            </a:solidFill>
          </a:ln>
        </p:spPr>
      </p:pic>
      <p:sp>
        <p:nvSpPr>
          <p:cNvPr id="10" name="TextBox 9"/>
          <p:cNvSpPr txBox="1"/>
          <p:nvPr/>
        </p:nvSpPr>
        <p:spPr>
          <a:xfrm>
            <a:off x="0" y="1746"/>
            <a:ext cx="7368363" cy="1077218"/>
          </a:xfrm>
          <a:prstGeom prst="rect">
            <a:avLst/>
          </a:prstGeom>
          <a:noFill/>
        </p:spPr>
        <p:txBody>
          <a:bodyPr wrap="square" rtlCol="0">
            <a:spAutoFit/>
          </a:bodyPr>
          <a:lstStyle/>
          <a:p>
            <a:pPr algn="ctr"/>
            <a:r>
              <a:rPr lang="en-US" sz="3200" dirty="0" smtClean="0">
                <a:solidFill>
                  <a:srgbClr val="002060"/>
                </a:solidFill>
                <a:cs typeface="Book Antiqua"/>
              </a:rPr>
              <a:t>Diversity on marsh plants, but not on mangroves, is higher within the ecotone</a:t>
            </a:r>
            <a:endParaRPr lang="en-US" sz="3200" dirty="0">
              <a:solidFill>
                <a:srgbClr val="002060"/>
              </a:solidFill>
              <a:cs typeface="Book Antiqua"/>
            </a:endParaRPr>
          </a:p>
        </p:txBody>
      </p:sp>
      <p:sp>
        <p:nvSpPr>
          <p:cNvPr id="18" name="TextBox 17"/>
          <p:cNvSpPr txBox="1"/>
          <p:nvPr/>
        </p:nvSpPr>
        <p:spPr>
          <a:xfrm>
            <a:off x="138223" y="6488668"/>
            <a:ext cx="3222421" cy="369332"/>
          </a:xfrm>
          <a:prstGeom prst="rect">
            <a:avLst/>
          </a:prstGeom>
          <a:noFill/>
        </p:spPr>
        <p:txBody>
          <a:bodyPr wrap="none" rtlCol="0">
            <a:spAutoFit/>
          </a:bodyPr>
          <a:lstStyle/>
          <a:p>
            <a:r>
              <a:rPr lang="en-US" dirty="0" smtClean="0">
                <a:solidFill>
                  <a:srgbClr val="0070C0"/>
                </a:solidFill>
              </a:rPr>
              <a:t>Forde, Nathan et al. </a:t>
            </a:r>
            <a:r>
              <a:rPr lang="en-US" i="1" dirty="0" err="1" smtClean="0">
                <a:solidFill>
                  <a:srgbClr val="0070C0"/>
                </a:solidFill>
              </a:rPr>
              <a:t>unpubl</a:t>
            </a:r>
            <a:r>
              <a:rPr lang="en-US" i="1" dirty="0" smtClean="0">
                <a:solidFill>
                  <a:srgbClr val="0070C0"/>
                </a:solidFill>
              </a:rPr>
              <a:t> data</a:t>
            </a:r>
            <a:endParaRPr lang="en-US" dirty="0">
              <a:solidFill>
                <a:srgbClr val="0070C0"/>
              </a:solidFill>
            </a:endParaRPr>
          </a:p>
        </p:txBody>
      </p:sp>
    </p:spTree>
    <p:extLst>
      <p:ext uri="{BB962C8B-B14F-4D97-AF65-F5344CB8AC3E}">
        <p14:creationId xmlns:p14="http://schemas.microsoft.com/office/powerpoint/2010/main" val="517840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185" b="23478"/>
          <a:stretch/>
        </p:blipFill>
        <p:spPr>
          <a:xfrm>
            <a:off x="-11430" y="1951631"/>
            <a:ext cx="3767492" cy="4883510"/>
          </a:xfrm>
          <a:prstGeom prst="rect">
            <a:avLst/>
          </a:prstGeom>
        </p:spPr>
      </p:pic>
      <p:sp>
        <p:nvSpPr>
          <p:cNvPr id="2" name="Title 1"/>
          <p:cNvSpPr>
            <a:spLocks noGrp="1"/>
          </p:cNvSpPr>
          <p:nvPr>
            <p:ph type="title"/>
          </p:nvPr>
        </p:nvSpPr>
        <p:spPr>
          <a:xfrm>
            <a:off x="-11430" y="-3345"/>
            <a:ext cx="9144008" cy="1325563"/>
          </a:xfrm>
        </p:spPr>
        <p:txBody>
          <a:bodyPr>
            <a:normAutofit/>
          </a:bodyPr>
          <a:lstStyle/>
          <a:p>
            <a:pPr algn="ctr"/>
            <a:r>
              <a:rPr lang="en-US" sz="4000" b="1" dirty="0" smtClean="0">
                <a:solidFill>
                  <a:srgbClr val="002060"/>
                </a:solidFill>
                <a:latin typeface="+mn-lt"/>
              </a:rPr>
              <a:t>Planktonic larval crab supply</a:t>
            </a:r>
            <a:r>
              <a:rPr lang="en-US" sz="4000" dirty="0" smtClean="0">
                <a:solidFill>
                  <a:srgbClr val="002060"/>
                </a:solidFill>
                <a:latin typeface="+mn-lt"/>
              </a:rPr>
              <a:t> shows little geographic community structure</a:t>
            </a:r>
            <a:endParaRPr lang="en-US" sz="4000" b="1" dirty="0">
              <a:solidFill>
                <a:srgbClr val="002060"/>
              </a:solidFill>
              <a:latin typeface="+mn-lt"/>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666" r="2996"/>
          <a:stretch/>
        </p:blipFill>
        <p:spPr>
          <a:xfrm>
            <a:off x="2893329" y="1690689"/>
            <a:ext cx="6239241" cy="4302101"/>
          </a:xfrm>
          <a:prstGeom prst="rect">
            <a:avLst/>
          </a:prstGeom>
        </p:spPr>
      </p:pic>
      <p:sp>
        <p:nvSpPr>
          <p:cNvPr id="7" name="Rectangle 6"/>
          <p:cNvSpPr/>
          <p:nvPr/>
        </p:nvSpPr>
        <p:spPr>
          <a:xfrm>
            <a:off x="6254915" y="6458168"/>
            <a:ext cx="2696507" cy="369332"/>
          </a:xfrm>
          <a:prstGeom prst="rect">
            <a:avLst/>
          </a:prstGeom>
        </p:spPr>
        <p:txBody>
          <a:bodyPr wrap="none">
            <a:spAutoFit/>
          </a:bodyPr>
          <a:lstStyle/>
          <a:p>
            <a:pPr algn="r" defTabSz="914400"/>
            <a:r>
              <a:rPr lang="en-US" dirty="0" smtClean="0">
                <a:solidFill>
                  <a:srgbClr val="0070C0"/>
                </a:solidFill>
              </a:rPr>
              <a:t>Cora Johnston </a:t>
            </a:r>
            <a:r>
              <a:rPr lang="en-US" i="1" dirty="0" err="1" smtClean="0">
                <a:solidFill>
                  <a:srgbClr val="0070C0"/>
                </a:solidFill>
              </a:rPr>
              <a:t>unpubl</a:t>
            </a:r>
            <a:r>
              <a:rPr lang="en-US" i="1" dirty="0" smtClean="0">
                <a:solidFill>
                  <a:srgbClr val="0070C0"/>
                </a:solidFill>
              </a:rPr>
              <a:t> data</a:t>
            </a:r>
            <a:endParaRPr lang="en-US" i="1" dirty="0">
              <a:solidFill>
                <a:srgbClr val="0070C0"/>
              </a:solidFill>
            </a:endParaRPr>
          </a:p>
        </p:txBody>
      </p:sp>
      <p:sp>
        <p:nvSpPr>
          <p:cNvPr id="5" name="TextBox 4"/>
          <p:cNvSpPr txBox="1"/>
          <p:nvPr/>
        </p:nvSpPr>
        <p:spPr>
          <a:xfrm>
            <a:off x="4667536" y="5691117"/>
            <a:ext cx="1869743" cy="307777"/>
          </a:xfrm>
          <a:prstGeom prst="rect">
            <a:avLst/>
          </a:prstGeom>
          <a:solidFill>
            <a:schemeClr val="bg1"/>
          </a:solidFill>
        </p:spPr>
        <p:txBody>
          <a:bodyPr wrap="square" rtlCol="0">
            <a:spAutoFit/>
          </a:bodyPr>
          <a:lstStyle/>
          <a:p>
            <a:pPr defTabSz="914400"/>
            <a:r>
              <a:rPr lang="en-US" sz="1400" dirty="0" smtClean="0">
                <a:solidFill>
                  <a:prstClr val="black">
                    <a:lumMod val="75000"/>
                    <a:lumOff val="25000"/>
                  </a:prstClr>
                </a:solidFill>
                <a:latin typeface="Arial" panose="020B0604020202020204" pitchFamily="34" charset="0"/>
                <a:cs typeface="Arial" panose="020B0604020202020204" pitchFamily="34" charset="0"/>
              </a:rPr>
              <a:t>Relative abundance</a:t>
            </a:r>
            <a:endParaRPr lang="en-US" sz="14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12" name="Rectangle 11"/>
          <p:cNvSpPr/>
          <p:nvPr/>
        </p:nvSpPr>
        <p:spPr>
          <a:xfrm>
            <a:off x="3846562" y="6156495"/>
            <a:ext cx="3967176" cy="307777"/>
          </a:xfrm>
          <a:prstGeom prst="rect">
            <a:avLst/>
          </a:prstGeom>
        </p:spPr>
        <p:txBody>
          <a:bodyPr wrap="none">
            <a:spAutoFit/>
          </a:bodyPr>
          <a:lstStyle/>
          <a:p>
            <a:pPr algn="r"/>
            <a:r>
              <a:rPr lang="en-US" sz="1400" dirty="0">
                <a:solidFill>
                  <a:srgbClr val="A5A5A5">
                    <a:lumMod val="75000"/>
                  </a:srgbClr>
                </a:solidFill>
              </a:rPr>
              <a:t>Analysis: </a:t>
            </a:r>
            <a:r>
              <a:rPr lang="en-US" sz="1400" dirty="0" err="1">
                <a:solidFill>
                  <a:srgbClr val="A5A5A5">
                    <a:lumMod val="75000"/>
                  </a:srgbClr>
                </a:solidFill>
              </a:rPr>
              <a:t>manyGLM</a:t>
            </a:r>
            <a:r>
              <a:rPr lang="en-US" sz="1400" dirty="0">
                <a:solidFill>
                  <a:srgbClr val="A5A5A5">
                    <a:lumMod val="75000"/>
                  </a:srgbClr>
                </a:solidFill>
              </a:rPr>
              <a:t>(supply ~ environmental factors)</a:t>
            </a:r>
          </a:p>
        </p:txBody>
      </p:sp>
    </p:spTree>
    <p:extLst>
      <p:ext uri="{BB962C8B-B14F-4D97-AF65-F5344CB8AC3E}">
        <p14:creationId xmlns:p14="http://schemas.microsoft.com/office/powerpoint/2010/main" val="3021085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8709" b="7550"/>
          <a:stretch/>
        </p:blipFill>
        <p:spPr>
          <a:xfrm>
            <a:off x="0" y="2195653"/>
            <a:ext cx="3142927" cy="4650917"/>
          </a:xfrm>
          <a:prstGeom prst="rect">
            <a:avLst/>
          </a:prstGeom>
        </p:spPr>
      </p:pic>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l="4382" r="3872"/>
          <a:stretch/>
        </p:blipFill>
        <p:spPr>
          <a:xfrm>
            <a:off x="2579427" y="1700633"/>
            <a:ext cx="6564574" cy="4004629"/>
          </a:xfrm>
        </p:spPr>
      </p:pic>
      <p:sp>
        <p:nvSpPr>
          <p:cNvPr id="5" name="Title 1"/>
          <p:cNvSpPr txBox="1">
            <a:spLocks/>
          </p:cNvSpPr>
          <p:nvPr/>
        </p:nvSpPr>
        <p:spPr>
          <a:xfrm>
            <a:off x="-9188" y="-20027"/>
            <a:ext cx="9153187" cy="14104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002060"/>
                </a:solidFill>
                <a:latin typeface="+mn-lt"/>
              </a:rPr>
              <a:t>Settling crab community</a:t>
            </a:r>
            <a:r>
              <a:rPr lang="en-US" sz="4000" dirty="0" smtClean="0">
                <a:solidFill>
                  <a:srgbClr val="002060"/>
                </a:solidFill>
                <a:latin typeface="+mn-lt"/>
              </a:rPr>
              <a:t> assembles by vegetation type </a:t>
            </a:r>
            <a:endParaRPr lang="en-US" sz="4000" dirty="0">
              <a:solidFill>
                <a:srgbClr val="002060"/>
              </a:solidFill>
              <a:latin typeface="+mn-lt"/>
            </a:endParaRPr>
          </a:p>
        </p:txBody>
      </p:sp>
      <p:sp>
        <p:nvSpPr>
          <p:cNvPr id="10" name="Rectangle 9"/>
          <p:cNvSpPr/>
          <p:nvPr/>
        </p:nvSpPr>
        <p:spPr>
          <a:xfrm>
            <a:off x="3017121" y="5881343"/>
            <a:ext cx="5689186" cy="523220"/>
          </a:xfrm>
          <a:prstGeom prst="rect">
            <a:avLst/>
          </a:prstGeom>
        </p:spPr>
        <p:txBody>
          <a:bodyPr wrap="none">
            <a:spAutoFit/>
          </a:bodyPr>
          <a:lstStyle/>
          <a:p>
            <a:pPr algn="ctr" defTabSz="914400"/>
            <a:r>
              <a:rPr lang="en-US" sz="1400" dirty="0" err="1" smtClean="0">
                <a:solidFill>
                  <a:srgbClr val="A5A5A5">
                    <a:lumMod val="50000"/>
                  </a:srgbClr>
                </a:solidFill>
              </a:rPr>
              <a:t>manyGLM</a:t>
            </a:r>
            <a:r>
              <a:rPr lang="en-US" sz="1400" dirty="0" smtClean="0">
                <a:solidFill>
                  <a:srgbClr val="A5A5A5">
                    <a:lumMod val="50000"/>
                  </a:srgbClr>
                </a:solidFill>
              </a:rPr>
              <a:t>(settlement </a:t>
            </a:r>
            <a:r>
              <a:rPr lang="en-US" sz="1400" dirty="0">
                <a:solidFill>
                  <a:srgbClr val="A5A5A5">
                    <a:lumMod val="50000"/>
                  </a:srgbClr>
                </a:solidFill>
              </a:rPr>
              <a:t>~ environmental </a:t>
            </a:r>
            <a:r>
              <a:rPr lang="en-US" sz="1400" dirty="0" smtClean="0">
                <a:solidFill>
                  <a:srgbClr val="A5A5A5">
                    <a:lumMod val="50000"/>
                  </a:srgbClr>
                </a:solidFill>
              </a:rPr>
              <a:t>factors); by vegetation type </a:t>
            </a:r>
            <a:r>
              <a:rPr lang="en-US" sz="1400" i="1" dirty="0" smtClean="0">
                <a:solidFill>
                  <a:srgbClr val="A5A5A5">
                    <a:lumMod val="50000"/>
                  </a:srgbClr>
                </a:solidFill>
              </a:rPr>
              <a:t>P</a:t>
            </a:r>
            <a:r>
              <a:rPr lang="en-US" sz="1400" dirty="0" smtClean="0">
                <a:solidFill>
                  <a:srgbClr val="A5A5A5">
                    <a:lumMod val="50000"/>
                  </a:srgbClr>
                </a:solidFill>
              </a:rPr>
              <a:t>=0.001</a:t>
            </a:r>
          </a:p>
          <a:p>
            <a:pPr algn="ctr" defTabSz="914400"/>
            <a:r>
              <a:rPr lang="en-US" sz="1400" dirty="0" smtClean="0">
                <a:solidFill>
                  <a:srgbClr val="A5A5A5">
                    <a:lumMod val="50000"/>
                  </a:srgbClr>
                </a:solidFill>
              </a:rPr>
              <a:t>ANOSIM (Chord, standardized); </a:t>
            </a:r>
            <a:r>
              <a:rPr lang="en-US" sz="1400" i="1" dirty="0" smtClean="0">
                <a:solidFill>
                  <a:srgbClr val="A5A5A5">
                    <a:lumMod val="50000"/>
                  </a:srgbClr>
                </a:solidFill>
              </a:rPr>
              <a:t>R</a:t>
            </a:r>
            <a:r>
              <a:rPr lang="en-US" sz="1400" dirty="0" smtClean="0">
                <a:solidFill>
                  <a:srgbClr val="A5A5A5">
                    <a:lumMod val="50000"/>
                  </a:srgbClr>
                </a:solidFill>
              </a:rPr>
              <a:t>=0.1, </a:t>
            </a:r>
            <a:r>
              <a:rPr lang="en-US" sz="1400" i="1" dirty="0" smtClean="0">
                <a:solidFill>
                  <a:srgbClr val="A5A5A5">
                    <a:lumMod val="50000"/>
                  </a:srgbClr>
                </a:solidFill>
              </a:rPr>
              <a:t>P</a:t>
            </a:r>
            <a:r>
              <a:rPr lang="en-US" sz="1400" dirty="0" smtClean="0">
                <a:solidFill>
                  <a:srgbClr val="A5A5A5">
                    <a:lumMod val="50000"/>
                  </a:srgbClr>
                </a:solidFill>
              </a:rPr>
              <a:t>=0.0061</a:t>
            </a:r>
            <a:endParaRPr lang="en-US" sz="1400" dirty="0">
              <a:solidFill>
                <a:srgbClr val="A5A5A5">
                  <a:lumMod val="50000"/>
                </a:srgbClr>
              </a:solidFill>
            </a:endParaRPr>
          </a:p>
        </p:txBody>
      </p:sp>
      <p:sp>
        <p:nvSpPr>
          <p:cNvPr id="11" name="TextBox 10"/>
          <p:cNvSpPr txBox="1"/>
          <p:nvPr/>
        </p:nvSpPr>
        <p:spPr>
          <a:xfrm>
            <a:off x="4667536" y="5431805"/>
            <a:ext cx="1869743" cy="307777"/>
          </a:xfrm>
          <a:prstGeom prst="rect">
            <a:avLst/>
          </a:prstGeom>
          <a:solidFill>
            <a:schemeClr val="bg1"/>
          </a:solidFill>
        </p:spPr>
        <p:txBody>
          <a:bodyPr wrap="square" rtlCol="0">
            <a:spAutoFit/>
          </a:bodyPr>
          <a:lstStyle/>
          <a:p>
            <a:pPr defTabSz="914400"/>
            <a:r>
              <a:rPr lang="en-US" sz="1400" dirty="0" smtClean="0">
                <a:solidFill>
                  <a:prstClr val="black">
                    <a:lumMod val="75000"/>
                    <a:lumOff val="25000"/>
                  </a:prstClr>
                </a:solidFill>
                <a:latin typeface="Arial" panose="020B0604020202020204" pitchFamily="34" charset="0"/>
                <a:cs typeface="Arial" panose="020B0604020202020204" pitchFamily="34" charset="0"/>
              </a:rPr>
              <a:t>Relative abundance</a:t>
            </a:r>
            <a:endParaRPr lang="en-US" sz="14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13" name="Rectangle 12"/>
          <p:cNvSpPr/>
          <p:nvPr/>
        </p:nvSpPr>
        <p:spPr>
          <a:xfrm>
            <a:off x="6254915" y="6458168"/>
            <a:ext cx="2696507" cy="369332"/>
          </a:xfrm>
          <a:prstGeom prst="rect">
            <a:avLst/>
          </a:prstGeom>
        </p:spPr>
        <p:txBody>
          <a:bodyPr wrap="none">
            <a:spAutoFit/>
          </a:bodyPr>
          <a:lstStyle/>
          <a:p>
            <a:pPr algn="r" defTabSz="914400"/>
            <a:r>
              <a:rPr lang="en-US" dirty="0" smtClean="0">
                <a:solidFill>
                  <a:srgbClr val="0070C0"/>
                </a:solidFill>
              </a:rPr>
              <a:t>Cora Johnston </a:t>
            </a:r>
            <a:r>
              <a:rPr lang="en-US" i="1" dirty="0" err="1" smtClean="0">
                <a:solidFill>
                  <a:srgbClr val="0070C0"/>
                </a:solidFill>
              </a:rPr>
              <a:t>unpubl</a:t>
            </a:r>
            <a:r>
              <a:rPr lang="en-US" i="1" dirty="0" smtClean="0">
                <a:solidFill>
                  <a:srgbClr val="0070C0"/>
                </a:solidFill>
              </a:rPr>
              <a:t> data</a:t>
            </a:r>
            <a:endParaRPr lang="en-US" i="1" dirty="0">
              <a:solidFill>
                <a:srgbClr val="0070C0"/>
              </a:solidFill>
            </a:endParaRPr>
          </a:p>
        </p:txBody>
      </p:sp>
    </p:spTree>
    <p:extLst>
      <p:ext uri="{BB962C8B-B14F-4D97-AF65-F5344CB8AC3E}">
        <p14:creationId xmlns:p14="http://schemas.microsoft.com/office/powerpoint/2010/main" val="1102264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3263" y="51516"/>
            <a:ext cx="5146696" cy="6660430"/>
          </a:xfrm>
        </p:spPr>
      </p:pic>
      <p:sp>
        <p:nvSpPr>
          <p:cNvPr id="5" name="TextBox 4"/>
          <p:cNvSpPr txBox="1"/>
          <p:nvPr/>
        </p:nvSpPr>
        <p:spPr>
          <a:xfrm>
            <a:off x="2144179" y="6288741"/>
            <a:ext cx="3021862" cy="369332"/>
          </a:xfrm>
          <a:prstGeom prst="rect">
            <a:avLst/>
          </a:prstGeom>
          <a:noFill/>
        </p:spPr>
        <p:txBody>
          <a:bodyPr wrap="square" rtlCol="0">
            <a:spAutoFit/>
          </a:bodyPr>
          <a:lstStyle/>
          <a:p>
            <a:pPr defTabSz="914400"/>
            <a:r>
              <a:rPr lang="en-US" dirty="0">
                <a:solidFill>
                  <a:srgbClr val="0070C0"/>
                </a:solidFill>
              </a:rPr>
              <a:t>Riley </a:t>
            </a:r>
            <a:r>
              <a:rPr lang="en-US" dirty="0" smtClean="0">
                <a:solidFill>
                  <a:srgbClr val="0070C0"/>
                </a:solidFill>
              </a:rPr>
              <a:t>et al 2014 </a:t>
            </a:r>
            <a:r>
              <a:rPr lang="en-US" i="1" dirty="0" smtClean="0">
                <a:solidFill>
                  <a:srgbClr val="0070C0"/>
                </a:solidFill>
              </a:rPr>
              <a:t>SE Naturalist</a:t>
            </a:r>
            <a:endParaRPr lang="en-US" dirty="0">
              <a:solidFill>
                <a:srgbClr val="0070C0"/>
              </a:solidFill>
            </a:endParaRPr>
          </a:p>
        </p:txBody>
      </p:sp>
      <p:cxnSp>
        <p:nvCxnSpPr>
          <p:cNvPr id="13" name="Straight Arrow Connector 12"/>
          <p:cNvCxnSpPr/>
          <p:nvPr/>
        </p:nvCxnSpPr>
        <p:spPr>
          <a:xfrm>
            <a:off x="3522374" y="1858589"/>
            <a:ext cx="2155999" cy="147817"/>
          </a:xfrm>
          <a:prstGeom prst="straightConnector1">
            <a:avLst/>
          </a:prstGeom>
          <a:ln w="6350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43308" y="921049"/>
            <a:ext cx="2335065" cy="234753"/>
          </a:xfrm>
          <a:prstGeom prst="straightConnector1">
            <a:avLst/>
          </a:prstGeom>
          <a:ln w="6350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73601" y="1249291"/>
            <a:ext cx="992440" cy="369332"/>
          </a:xfrm>
          <a:prstGeom prst="rect">
            <a:avLst/>
          </a:prstGeom>
          <a:noFill/>
        </p:spPr>
        <p:txBody>
          <a:bodyPr wrap="square" rtlCol="0">
            <a:spAutoFit/>
          </a:bodyPr>
          <a:lstStyle/>
          <a:p>
            <a:pPr defTabSz="914400"/>
            <a:r>
              <a:rPr lang="en-US" b="1" dirty="0">
                <a:solidFill>
                  <a:prstClr val="black"/>
                </a:solidFill>
              </a:rPr>
              <a:t>122km</a:t>
            </a:r>
          </a:p>
        </p:txBody>
      </p:sp>
      <p:cxnSp>
        <p:nvCxnSpPr>
          <p:cNvPr id="18" name="Straight Arrow Connector 17"/>
          <p:cNvCxnSpPr/>
          <p:nvPr/>
        </p:nvCxnSpPr>
        <p:spPr>
          <a:xfrm>
            <a:off x="4088674" y="1155800"/>
            <a:ext cx="1" cy="615855"/>
          </a:xfrm>
          <a:prstGeom prst="straightConnector1">
            <a:avLst/>
          </a:prstGeom>
          <a:ln w="3492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5601099" y="51516"/>
            <a:ext cx="2345670" cy="1442433"/>
          </a:xfrm>
          <a:prstGeom prst="rect">
            <a:avLst/>
          </a:prstGeom>
          <a:ln>
            <a:noFill/>
          </a:ln>
          <a:effectLst>
            <a:outerShdw blurRad="190500" algn="tl" rotWithShape="0">
              <a:srgbClr val="000000">
                <a:alpha val="70000"/>
              </a:srgbClr>
            </a:outerShdw>
          </a:effectLst>
        </p:spPr>
      </p:pic>
      <p:pic>
        <p:nvPicPr>
          <p:cNvPr id="2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78373" y="1771655"/>
            <a:ext cx="2263286" cy="16954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2" name="5-Point Star 1"/>
          <p:cNvSpPr/>
          <p:nvPr/>
        </p:nvSpPr>
        <p:spPr>
          <a:xfrm>
            <a:off x="4299044" y="4722125"/>
            <a:ext cx="150126" cy="136477"/>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endParaRPr>
          </a:p>
        </p:txBody>
      </p:sp>
      <p:pic>
        <p:nvPicPr>
          <p:cNvPr id="12" name="Picture 11"/>
          <p:cNvPicPr>
            <a:picLocks noChangeAspect="1"/>
          </p:cNvPicPr>
          <p:nvPr/>
        </p:nvPicPr>
        <p:blipFill rotWithShape="1">
          <a:blip r:embed="rId6"/>
          <a:srcRect l="60690" t="69687" r="3128" b="10544"/>
          <a:stretch/>
        </p:blipFill>
        <p:spPr>
          <a:xfrm>
            <a:off x="559340" y="3291053"/>
            <a:ext cx="1992791" cy="773065"/>
          </a:xfrm>
          <a:prstGeom prst="rect">
            <a:avLst/>
          </a:prstGeom>
          <a:solidFill>
            <a:schemeClr val="bg1"/>
          </a:solidFill>
        </p:spPr>
      </p:pic>
      <p:grpSp>
        <p:nvGrpSpPr>
          <p:cNvPr id="11" name="Group 10"/>
          <p:cNvGrpSpPr/>
          <p:nvPr/>
        </p:nvGrpSpPr>
        <p:grpSpPr>
          <a:xfrm>
            <a:off x="5421630" y="51516"/>
            <a:ext cx="3526788" cy="3035746"/>
            <a:chOff x="5421630" y="24406"/>
            <a:chExt cx="3526788" cy="3035746"/>
          </a:xfrm>
        </p:grpSpPr>
        <p:pic>
          <p:nvPicPr>
            <p:cNvPr id="9" name="Picture 8"/>
            <p:cNvPicPr>
              <a:picLocks noChangeAspect="1"/>
            </p:cNvPicPr>
            <p:nvPr/>
          </p:nvPicPr>
          <p:blipFill>
            <a:blip r:embed="rId7"/>
            <a:stretch>
              <a:fillRect/>
            </a:stretch>
          </p:blipFill>
          <p:spPr>
            <a:xfrm>
              <a:off x="5421630" y="24406"/>
              <a:ext cx="3526788" cy="302296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287665" y="2783153"/>
              <a:ext cx="1623874" cy="276999"/>
            </a:xfrm>
            <a:prstGeom prst="rect">
              <a:avLst/>
            </a:prstGeom>
            <a:noFill/>
          </p:spPr>
          <p:txBody>
            <a:bodyPr wrap="square" rtlCol="0">
              <a:spAutoFit/>
            </a:bodyPr>
            <a:lstStyle/>
            <a:p>
              <a:pPr defTabSz="914400"/>
              <a:r>
                <a:rPr lang="en-US" sz="1200" dirty="0" smtClean="0">
                  <a:solidFill>
                    <a:prstClr val="black">
                      <a:lumMod val="65000"/>
                      <a:lumOff val="35000"/>
                    </a:prstClr>
                  </a:solidFill>
                </a:rPr>
                <a:t>Bugguide.net</a:t>
              </a:r>
              <a:endParaRPr lang="en-US" sz="1200" dirty="0">
                <a:solidFill>
                  <a:prstClr val="black">
                    <a:lumMod val="65000"/>
                    <a:lumOff val="35000"/>
                  </a:prstClr>
                </a:solidFill>
              </a:endParaRPr>
            </a:p>
          </p:txBody>
        </p:sp>
      </p:grpSp>
      <p:pic>
        <p:nvPicPr>
          <p:cNvPr id="28" name="Picture 27"/>
          <p:cNvPicPr>
            <a:picLocks noChangeAspect="1"/>
          </p:cNvPicPr>
          <p:nvPr/>
        </p:nvPicPr>
        <p:blipFill rotWithShape="1">
          <a:blip r:embed="rId8"/>
          <a:srcRect l="18219"/>
          <a:stretch/>
        </p:blipFill>
        <p:spPr>
          <a:xfrm>
            <a:off x="5447806" y="3400008"/>
            <a:ext cx="3611340" cy="3334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6505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grove-landscape-for-zonati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1806" y="272956"/>
            <a:ext cx="8591527" cy="5622880"/>
          </a:xfrm>
          <a:prstGeom prst="rect">
            <a:avLst/>
          </a:prstGeom>
          <a:ln w="19050">
            <a:solidFill>
              <a:schemeClr val="tx1"/>
            </a:solidFill>
          </a:ln>
          <a:effectLst>
            <a:outerShdw blurRad="292100" dist="139700" dir="2700000" algn="tl" rotWithShape="0">
              <a:srgbClr val="333333">
                <a:alpha val="65000"/>
              </a:srgbClr>
            </a:outerShdw>
          </a:effectLst>
        </p:spPr>
      </p:pic>
      <p:grpSp>
        <p:nvGrpSpPr>
          <p:cNvPr id="6" name="Group 5"/>
          <p:cNvGrpSpPr/>
          <p:nvPr/>
        </p:nvGrpSpPr>
        <p:grpSpPr>
          <a:xfrm>
            <a:off x="4940491" y="2224584"/>
            <a:ext cx="3794078" cy="4408228"/>
            <a:chOff x="3848669" y="1241947"/>
            <a:chExt cx="4339988" cy="5274148"/>
          </a:xfrm>
        </p:grpSpPr>
        <p:pic>
          <p:nvPicPr>
            <p:cNvPr id="4" name="Picture 3" descr="Rhizophora-sapl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848669" y="1241947"/>
              <a:ext cx="4339988" cy="5274148"/>
            </a:xfrm>
            <a:prstGeom prst="rect">
              <a:avLst/>
            </a:prstGeom>
            <a:ln w="19050">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5269312" y="1473958"/>
              <a:ext cx="2782857" cy="846938"/>
            </a:xfrm>
            <a:prstGeom prst="rect">
              <a:avLst/>
            </a:prstGeom>
            <a:noFill/>
          </p:spPr>
          <p:txBody>
            <a:bodyPr wrap="square" rtlCol="0">
              <a:spAutoFit/>
            </a:bodyPr>
            <a:lstStyle/>
            <a:p>
              <a:pPr defTabSz="914400" eaLnBrk="0" fontAlgn="base" hangingPunct="0">
                <a:spcBef>
                  <a:spcPct val="0"/>
                </a:spcBef>
                <a:spcAft>
                  <a:spcPct val="0"/>
                </a:spcAft>
              </a:pPr>
              <a:r>
                <a:rPr lang="en-US" sz="2000" b="1" dirty="0" smtClean="0">
                  <a:solidFill>
                    <a:srgbClr val="FFFFFF"/>
                  </a:solidFill>
                  <a:effectLst>
                    <a:glow rad="63500">
                      <a:srgbClr val="4D4D4D"/>
                    </a:glow>
                    <a:outerShdw blurRad="38100" dist="38100" dir="2700000" algn="tl">
                      <a:srgbClr val="000000">
                        <a:alpha val="43137"/>
                      </a:srgbClr>
                    </a:outerShdw>
                  </a:effectLst>
                  <a:latin typeface="Calibri" panose="020F0502020204030204" pitchFamily="34" charset="0"/>
                </a:rPr>
                <a:t>Red mangrove (</a:t>
              </a:r>
              <a:r>
                <a:rPr lang="en-US" sz="2000" b="1" i="1" dirty="0" smtClean="0">
                  <a:solidFill>
                    <a:srgbClr val="FFFFFF"/>
                  </a:solidFill>
                  <a:effectLst>
                    <a:glow rad="63500">
                      <a:srgbClr val="4D4D4D"/>
                    </a:glow>
                    <a:outerShdw blurRad="38100" dist="38100" dir="2700000" algn="tl">
                      <a:srgbClr val="000000">
                        <a:alpha val="43137"/>
                      </a:srgbClr>
                    </a:outerShdw>
                  </a:effectLst>
                  <a:latin typeface="Calibri" panose="020F0502020204030204" pitchFamily="34" charset="0"/>
                </a:rPr>
                <a:t>Rhizophora mangle</a:t>
              </a:r>
              <a:r>
                <a:rPr lang="en-US" sz="2000" b="1" dirty="0" smtClean="0">
                  <a:solidFill>
                    <a:srgbClr val="FFFFFF"/>
                  </a:solidFill>
                  <a:effectLst>
                    <a:outerShdw blurRad="38100" dist="38100" dir="2700000" algn="tl">
                      <a:srgbClr val="000000">
                        <a:alpha val="43137"/>
                      </a:srgbClr>
                    </a:outerShdw>
                  </a:effectLst>
                  <a:latin typeface="Calibri" panose="020F0502020204030204" pitchFamily="34" charset="0"/>
                </a:rPr>
                <a:t>)</a:t>
              </a:r>
              <a:endParaRPr lang="en-US" sz="2000" b="1" dirty="0">
                <a:solidFill>
                  <a:srgbClr val="FFFFFF"/>
                </a:solidFill>
                <a:effectLst>
                  <a:outerShdw blurRad="38100" dist="38100" dir="2700000" algn="tl">
                    <a:srgbClr val="000000">
                      <a:alpha val="43137"/>
                    </a:srgbClr>
                  </a:outerShdw>
                </a:effectLst>
                <a:latin typeface="Calibri" panose="020F0502020204030204" pitchFamily="34" charset="0"/>
              </a:endParaRPr>
            </a:p>
          </p:txBody>
        </p:sp>
      </p:grpSp>
      <p:sp>
        <p:nvSpPr>
          <p:cNvPr id="12" name="TextBox 11"/>
          <p:cNvSpPr txBox="1"/>
          <p:nvPr/>
        </p:nvSpPr>
        <p:spPr>
          <a:xfrm>
            <a:off x="406812" y="349488"/>
            <a:ext cx="5085303" cy="461665"/>
          </a:xfrm>
          <a:prstGeom prst="rect">
            <a:avLst/>
          </a:prstGeom>
          <a:noFill/>
          <a:effectLst>
            <a:glow rad="101600">
              <a:schemeClr val="tx1"/>
            </a:glow>
          </a:effectLst>
        </p:spPr>
        <p:txBody>
          <a:bodyPr wrap="none" rtlCol="0">
            <a:spAutoFit/>
          </a:bodyPr>
          <a:lstStyle/>
          <a:p>
            <a:pPr defTabSz="914400" eaLnBrk="0" fontAlgn="base" hangingPunct="0">
              <a:spcBef>
                <a:spcPct val="0"/>
              </a:spcBef>
              <a:spcAft>
                <a:spcPct val="0"/>
              </a:spcAft>
            </a:pPr>
            <a:r>
              <a:rPr lang="en-US" sz="2400" b="1" dirty="0" smtClean="0">
                <a:solidFill>
                  <a:schemeClr val="bg1"/>
                </a:solidFill>
                <a:effectLst>
                  <a:glow rad="101600">
                    <a:schemeClr val="tx1"/>
                  </a:glow>
                </a:effectLst>
                <a:latin typeface="Calibri" panose="020F0502020204030204" pitchFamily="34" charset="0"/>
              </a:rPr>
              <a:t>Tropical coastal wetlands = mangroves</a:t>
            </a:r>
          </a:p>
        </p:txBody>
      </p:sp>
    </p:spTree>
    <p:extLst>
      <p:ext uri="{BB962C8B-B14F-4D97-AF65-F5344CB8AC3E}">
        <p14:creationId xmlns:p14="http://schemas.microsoft.com/office/powerpoint/2010/main" val="2963980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263" y="1"/>
            <a:ext cx="9061474" cy="6857998"/>
          </a:xfrm>
          <a:prstGeom prst="rect">
            <a:avLst/>
          </a:prstGeom>
        </p:spPr>
      </p:pic>
      <p:grpSp>
        <p:nvGrpSpPr>
          <p:cNvPr id="2" name="Group 1"/>
          <p:cNvGrpSpPr/>
          <p:nvPr/>
        </p:nvGrpSpPr>
        <p:grpSpPr>
          <a:xfrm>
            <a:off x="555414" y="432429"/>
            <a:ext cx="7538473" cy="6139256"/>
            <a:chOff x="555414" y="432429"/>
            <a:chExt cx="7538473" cy="6139256"/>
          </a:xfrm>
        </p:grpSpPr>
        <p:sp>
          <p:nvSpPr>
            <p:cNvPr id="7" name="TextBox 6"/>
            <p:cNvSpPr txBox="1"/>
            <p:nvPr/>
          </p:nvSpPr>
          <p:spPr>
            <a:xfrm>
              <a:off x="754764" y="432429"/>
              <a:ext cx="2520064" cy="495807"/>
            </a:xfrm>
            <a:prstGeom prst="rect">
              <a:avLst/>
            </a:prstGeom>
            <a:noFill/>
            <a:effectLst>
              <a:glow rad="76200">
                <a:srgbClr val="FFFF00"/>
              </a:glow>
            </a:effectLst>
          </p:spPr>
          <p:txBody>
            <a:bodyPr wrap="square" lIns="64291" tIns="32146" rIns="64291" bIns="32146" rtlCol="0">
              <a:spAutoFit/>
            </a:bodyPr>
            <a:lstStyle/>
            <a:p>
              <a:pPr>
                <a:spcAft>
                  <a:spcPts val="844"/>
                </a:spcAft>
              </a:pPr>
              <a:r>
                <a:rPr lang="en-US" sz="2800" b="1" dirty="0" smtClean="0">
                  <a:solidFill>
                    <a:schemeClr val="bg1"/>
                  </a:solidFill>
                  <a:effectLst/>
                  <a:latin typeface="Calibri" panose="020F0502020204030204" pitchFamily="34" charset="0"/>
                </a:rPr>
                <a:t>Thank you!</a:t>
              </a:r>
              <a:endParaRPr lang="en-US" sz="2800" b="1" dirty="0">
                <a:solidFill>
                  <a:schemeClr val="bg1"/>
                </a:solidFill>
                <a:effectLst/>
                <a:latin typeface="Calibri" panose="020F0502020204030204" pitchFamily="34" charset="0"/>
              </a:endParaRPr>
            </a:p>
          </p:txBody>
        </p:sp>
        <p:sp>
          <p:nvSpPr>
            <p:cNvPr id="6" name="TextBox 5"/>
            <p:cNvSpPr txBox="1"/>
            <p:nvPr/>
          </p:nvSpPr>
          <p:spPr>
            <a:xfrm>
              <a:off x="555414" y="3429000"/>
              <a:ext cx="7538473" cy="3142685"/>
            </a:xfrm>
            <a:prstGeom prst="rect">
              <a:avLst/>
            </a:prstGeom>
            <a:noFill/>
            <a:effectLst>
              <a:glow rad="76200">
                <a:srgbClr val="FFFF00"/>
              </a:glow>
            </a:effectLst>
          </p:spPr>
          <p:txBody>
            <a:bodyPr wrap="square" lIns="64291" tIns="32146" rIns="64291" bIns="32146" rtlCol="0">
              <a:spAutoFit/>
            </a:bodyPr>
            <a:lstStyle/>
            <a:p>
              <a:pPr>
                <a:spcAft>
                  <a:spcPts val="844"/>
                </a:spcAft>
              </a:pPr>
              <a:r>
                <a:rPr lang="en-US" sz="2000" b="1" dirty="0" err="1" smtClean="0">
                  <a:solidFill>
                    <a:schemeClr val="bg1"/>
                  </a:solidFill>
                  <a:effectLst/>
                  <a:latin typeface="Calibri" panose="020F0502020204030204" pitchFamily="34" charset="0"/>
                </a:rPr>
                <a:t>Lorae</a:t>
              </a:r>
              <a:r>
                <a:rPr lang="en-US" sz="2000" b="1" dirty="0" smtClean="0">
                  <a:solidFill>
                    <a:schemeClr val="bg1"/>
                  </a:solidFill>
                  <a:effectLst/>
                  <a:latin typeface="Calibri" panose="020F0502020204030204" pitchFamily="34" charset="0"/>
                </a:rPr>
                <a:t> Simpson, Mike Lehmann, Lisa </a:t>
              </a:r>
              <a:r>
                <a:rPr lang="en-US" sz="2000" b="1" dirty="0" err="1" smtClean="0">
                  <a:solidFill>
                    <a:schemeClr val="bg1"/>
                  </a:solidFill>
                  <a:effectLst/>
                  <a:latin typeface="Calibri" panose="020F0502020204030204" pitchFamily="34" charset="0"/>
                </a:rPr>
                <a:t>Duckett</a:t>
              </a:r>
              <a:r>
                <a:rPr lang="en-US" sz="2000" b="1" dirty="0" smtClean="0">
                  <a:solidFill>
                    <a:schemeClr val="bg1"/>
                  </a:solidFill>
                  <a:effectLst/>
                  <a:latin typeface="Calibri" panose="020F0502020204030204" pitchFamily="34" charset="0"/>
                </a:rPr>
                <a:t>, Megan Riley, &amp; many undergraduate scientists</a:t>
              </a:r>
            </a:p>
            <a:p>
              <a:pPr>
                <a:spcAft>
                  <a:spcPts val="844"/>
                </a:spcAft>
              </a:pPr>
              <a:r>
                <a:rPr lang="en-US" sz="2000" b="1" dirty="0" smtClean="0">
                  <a:solidFill>
                    <a:schemeClr val="bg1"/>
                  </a:solidFill>
                  <a:effectLst/>
                  <a:latin typeface="Calibri" panose="020F0502020204030204" pitchFamily="34" charset="0"/>
                </a:rPr>
                <a:t>NASA Biodiversity &amp; Ecological Forecasting Team</a:t>
              </a:r>
            </a:p>
            <a:p>
              <a:pPr>
                <a:spcAft>
                  <a:spcPts val="844"/>
                </a:spcAft>
              </a:pPr>
              <a:r>
                <a:rPr lang="en-US" sz="2000" b="1" dirty="0" smtClean="0">
                  <a:solidFill>
                    <a:schemeClr val="bg1"/>
                  </a:solidFill>
                  <a:effectLst/>
                  <a:latin typeface="Calibri" panose="020F0502020204030204" pitchFamily="34" charset="0"/>
                </a:rPr>
                <a:t>Smithsonian Marine Station at Fort Pierce</a:t>
              </a:r>
            </a:p>
            <a:p>
              <a:pPr>
                <a:spcAft>
                  <a:spcPts val="844"/>
                </a:spcAft>
              </a:pPr>
              <a:r>
                <a:rPr lang="en-US" sz="2000" b="1" dirty="0" err="1" smtClean="0">
                  <a:solidFill>
                    <a:schemeClr val="bg1"/>
                  </a:solidFill>
                  <a:effectLst/>
                  <a:latin typeface="Calibri" panose="020F0502020204030204" pitchFamily="34" charset="0"/>
                </a:rPr>
                <a:t>Guana</a:t>
              </a:r>
              <a:r>
                <a:rPr lang="en-US" sz="2000" b="1" dirty="0" smtClean="0">
                  <a:solidFill>
                    <a:schemeClr val="bg1"/>
                  </a:solidFill>
                  <a:effectLst/>
                  <a:latin typeface="Calibri" panose="020F0502020204030204" pitchFamily="34" charset="0"/>
                </a:rPr>
                <a:t> </a:t>
              </a:r>
              <a:r>
                <a:rPr lang="en-US" sz="2000" b="1" dirty="0" err="1" smtClean="0">
                  <a:solidFill>
                    <a:schemeClr val="bg1"/>
                  </a:solidFill>
                  <a:effectLst/>
                  <a:latin typeface="Calibri" panose="020F0502020204030204" pitchFamily="34" charset="0"/>
                </a:rPr>
                <a:t>Tolomato</a:t>
              </a:r>
              <a:r>
                <a:rPr lang="en-US" sz="2000" b="1" dirty="0" smtClean="0">
                  <a:solidFill>
                    <a:schemeClr val="bg1"/>
                  </a:solidFill>
                  <a:effectLst/>
                  <a:latin typeface="Calibri" panose="020F0502020204030204" pitchFamily="34" charset="0"/>
                </a:rPr>
                <a:t> Matanzas National Estuarine Research Reserve </a:t>
              </a:r>
            </a:p>
            <a:p>
              <a:pPr>
                <a:spcAft>
                  <a:spcPts val="844"/>
                </a:spcAft>
              </a:pPr>
              <a:r>
                <a:rPr lang="en-US" sz="2000" b="1" dirty="0" smtClean="0">
                  <a:solidFill>
                    <a:schemeClr val="bg1"/>
                  </a:solidFill>
                  <a:effectLst/>
                  <a:latin typeface="Calibri" panose="020F0502020204030204" pitchFamily="34" charset="0"/>
                </a:rPr>
                <a:t>Florida State Parks</a:t>
              </a:r>
            </a:p>
            <a:p>
              <a:pPr>
                <a:spcAft>
                  <a:spcPts val="844"/>
                </a:spcAft>
              </a:pPr>
              <a:r>
                <a:rPr lang="en-US" sz="2000" b="1" dirty="0" smtClean="0">
                  <a:solidFill>
                    <a:schemeClr val="bg1"/>
                  </a:solidFill>
                  <a:effectLst/>
                  <a:latin typeface="Calibri" panose="020F0502020204030204" pitchFamily="34" charset="0"/>
                </a:rPr>
                <a:t>Canaveral</a:t>
              </a:r>
              <a:r>
                <a:rPr lang="en-US" sz="2000" b="1" dirty="0" smtClean="0">
                  <a:solidFill>
                    <a:schemeClr val="bg1"/>
                  </a:solidFill>
                  <a:latin typeface="Calibri" panose="020F0502020204030204" pitchFamily="34" charset="0"/>
                </a:rPr>
                <a:t> National Seashore &amp; Biscayne Bay NP</a:t>
              </a:r>
            </a:p>
            <a:p>
              <a:pPr>
                <a:spcAft>
                  <a:spcPts val="844"/>
                </a:spcAft>
              </a:pPr>
              <a:r>
                <a:rPr lang="en-US" sz="2000" b="1" dirty="0" smtClean="0">
                  <a:solidFill>
                    <a:schemeClr val="bg1"/>
                  </a:solidFill>
                  <a:effectLst/>
                  <a:latin typeface="Calibri" panose="020F0502020204030204" pitchFamily="34" charset="0"/>
                </a:rPr>
                <a:t>Merritt Island, Pelican Island, &amp; Hobe Sound NWR</a:t>
              </a:r>
              <a:endParaRPr lang="en-US" sz="2000" b="1" dirty="0">
                <a:solidFill>
                  <a:schemeClr val="bg1"/>
                </a:solidFill>
                <a:effectLst/>
                <a:latin typeface="Calibri" panose="020F0502020204030204" pitchFamily="34" charset="0"/>
              </a:endParaRPr>
            </a:p>
          </p:txBody>
        </p:sp>
      </p:grpSp>
    </p:spTree>
    <p:extLst>
      <p:ext uri="{BB962C8B-B14F-4D97-AF65-F5344CB8AC3E}">
        <p14:creationId xmlns:p14="http://schemas.microsoft.com/office/powerpoint/2010/main" val="2952213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p:nvPr/>
        </p:nvGrpSpPr>
        <p:grpSpPr>
          <a:xfrm>
            <a:off x="1610450" y="95968"/>
            <a:ext cx="5691112" cy="3288675"/>
            <a:chOff x="1610450" y="95968"/>
            <a:chExt cx="5691112" cy="3288675"/>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a:ext>
              </a:extLst>
            </a:blip>
            <a:srcRect l="1493" t="3580" r="18956" b="4916"/>
            <a:stretch/>
          </p:blipFill>
          <p:spPr>
            <a:xfrm>
              <a:off x="1610450" y="95968"/>
              <a:ext cx="5691112" cy="3288675"/>
            </a:xfrm>
            <a:prstGeom prst="rect">
              <a:avLst/>
            </a:prstGeom>
            <a:ln w="19050">
              <a:solidFill>
                <a:schemeClr val="tx1"/>
              </a:solidFill>
            </a:ln>
            <a:effectLst>
              <a:outerShdw blurRad="292100" dist="139700" dir="2700000" algn="tl" rotWithShape="0">
                <a:srgbClr val="333333">
                  <a:alpha val="65000"/>
                </a:srgbClr>
              </a:outerShdw>
            </a:effectLst>
          </p:spPr>
        </p:pic>
        <p:sp>
          <p:nvSpPr>
            <p:cNvPr id="5" name="Freeform 4"/>
            <p:cNvSpPr/>
            <p:nvPr/>
          </p:nvSpPr>
          <p:spPr bwMode="auto">
            <a:xfrm>
              <a:off x="4700392" y="1418573"/>
              <a:ext cx="140918" cy="206679"/>
            </a:xfrm>
            <a:custGeom>
              <a:avLst/>
              <a:gdLst>
                <a:gd name="connsiteX0" fmla="*/ 140918 w 140918"/>
                <a:gd name="connsiteY0" fmla="*/ 206679 h 206679"/>
                <a:gd name="connsiteX1" fmla="*/ 128392 w 140918"/>
                <a:gd name="connsiteY1" fmla="*/ 187890 h 206679"/>
                <a:gd name="connsiteX2" fmla="*/ 118997 w 140918"/>
                <a:gd name="connsiteY2" fmla="*/ 169101 h 206679"/>
                <a:gd name="connsiteX3" fmla="*/ 106471 w 140918"/>
                <a:gd name="connsiteY3" fmla="*/ 150312 h 206679"/>
                <a:gd name="connsiteX4" fmla="*/ 87682 w 140918"/>
                <a:gd name="connsiteY4" fmla="*/ 134654 h 206679"/>
                <a:gd name="connsiteX5" fmla="*/ 81419 w 140918"/>
                <a:gd name="connsiteY5" fmla="*/ 115865 h 206679"/>
                <a:gd name="connsiteX6" fmla="*/ 72024 w 140918"/>
                <a:gd name="connsiteY6" fmla="*/ 81419 h 206679"/>
                <a:gd name="connsiteX7" fmla="*/ 62630 w 140918"/>
                <a:gd name="connsiteY7" fmla="*/ 78287 h 206679"/>
                <a:gd name="connsiteX8" fmla="*/ 59498 w 140918"/>
                <a:gd name="connsiteY8" fmla="*/ 68893 h 206679"/>
                <a:gd name="connsiteX9" fmla="*/ 40709 w 140918"/>
                <a:gd name="connsiteY9" fmla="*/ 50104 h 206679"/>
                <a:gd name="connsiteX10" fmla="*/ 31315 w 140918"/>
                <a:gd name="connsiteY10" fmla="*/ 28183 h 206679"/>
                <a:gd name="connsiteX11" fmla="*/ 21920 w 140918"/>
                <a:gd name="connsiteY11" fmla="*/ 21920 h 206679"/>
                <a:gd name="connsiteX12" fmla="*/ 18789 w 140918"/>
                <a:gd name="connsiteY12" fmla="*/ 12526 h 206679"/>
                <a:gd name="connsiteX13" fmla="*/ 0 w 140918"/>
                <a:gd name="connsiteY13" fmla="*/ 0 h 20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918" h="206679">
                  <a:moveTo>
                    <a:pt x="140918" y="206679"/>
                  </a:moveTo>
                  <a:cubicBezTo>
                    <a:pt x="134550" y="174846"/>
                    <a:pt x="144440" y="200730"/>
                    <a:pt x="128392" y="187890"/>
                  </a:cubicBezTo>
                  <a:cubicBezTo>
                    <a:pt x="120052" y="181217"/>
                    <a:pt x="123535" y="177269"/>
                    <a:pt x="118997" y="169101"/>
                  </a:cubicBezTo>
                  <a:cubicBezTo>
                    <a:pt x="115341" y="162521"/>
                    <a:pt x="112734" y="154487"/>
                    <a:pt x="106471" y="150312"/>
                  </a:cubicBezTo>
                  <a:cubicBezTo>
                    <a:pt x="93391" y="141593"/>
                    <a:pt x="99737" y="146711"/>
                    <a:pt x="87682" y="134654"/>
                  </a:cubicBezTo>
                  <a:cubicBezTo>
                    <a:pt x="85594" y="128391"/>
                    <a:pt x="82238" y="122416"/>
                    <a:pt x="81419" y="115865"/>
                  </a:cubicBezTo>
                  <a:cubicBezTo>
                    <a:pt x="80197" y="106088"/>
                    <a:pt x="81893" y="89314"/>
                    <a:pt x="72024" y="81419"/>
                  </a:cubicBezTo>
                  <a:cubicBezTo>
                    <a:pt x="69447" y="79357"/>
                    <a:pt x="65761" y="79331"/>
                    <a:pt x="62630" y="78287"/>
                  </a:cubicBezTo>
                  <a:cubicBezTo>
                    <a:pt x="61586" y="75156"/>
                    <a:pt x="61525" y="71498"/>
                    <a:pt x="59498" y="68893"/>
                  </a:cubicBezTo>
                  <a:cubicBezTo>
                    <a:pt x="54060" y="61902"/>
                    <a:pt x="40709" y="50104"/>
                    <a:pt x="40709" y="50104"/>
                  </a:cubicBezTo>
                  <a:cubicBezTo>
                    <a:pt x="38314" y="40522"/>
                    <a:pt x="38524" y="35392"/>
                    <a:pt x="31315" y="28183"/>
                  </a:cubicBezTo>
                  <a:cubicBezTo>
                    <a:pt x="28654" y="25522"/>
                    <a:pt x="25052" y="24008"/>
                    <a:pt x="21920" y="21920"/>
                  </a:cubicBezTo>
                  <a:cubicBezTo>
                    <a:pt x="20876" y="18789"/>
                    <a:pt x="21123" y="14860"/>
                    <a:pt x="18789" y="12526"/>
                  </a:cubicBezTo>
                  <a:cubicBezTo>
                    <a:pt x="13466" y="7203"/>
                    <a:pt x="0" y="0"/>
                    <a:pt x="0" y="0"/>
                  </a:cubicBezTo>
                </a:path>
              </a:pathLst>
            </a:custGeom>
            <a:noFill/>
            <a:ln w="28575" cap="flat" cmpd="sng" algn="ctr">
              <a:solidFill>
                <a:srgbClr val="FFC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6" name="Freeform 5"/>
            <p:cNvSpPr/>
            <p:nvPr/>
          </p:nvSpPr>
          <p:spPr bwMode="auto">
            <a:xfrm>
              <a:off x="2245290" y="1324627"/>
              <a:ext cx="266178" cy="161393"/>
            </a:xfrm>
            <a:custGeom>
              <a:avLst/>
              <a:gdLst>
                <a:gd name="connsiteX0" fmla="*/ 266178 w 266178"/>
                <a:gd name="connsiteY0" fmla="*/ 9395 h 161393"/>
                <a:gd name="connsiteX1" fmla="*/ 241126 w 266178"/>
                <a:gd name="connsiteY1" fmla="*/ 6263 h 161393"/>
                <a:gd name="connsiteX2" fmla="*/ 222337 w 266178"/>
                <a:gd name="connsiteY2" fmla="*/ 0 h 161393"/>
                <a:gd name="connsiteX3" fmla="*/ 200417 w 266178"/>
                <a:gd name="connsiteY3" fmla="*/ 3132 h 161393"/>
                <a:gd name="connsiteX4" fmla="*/ 191022 w 266178"/>
                <a:gd name="connsiteY4" fmla="*/ 6263 h 161393"/>
                <a:gd name="connsiteX5" fmla="*/ 187891 w 266178"/>
                <a:gd name="connsiteY5" fmla="*/ 25052 h 161393"/>
                <a:gd name="connsiteX6" fmla="*/ 169102 w 266178"/>
                <a:gd name="connsiteY6" fmla="*/ 31315 h 161393"/>
                <a:gd name="connsiteX7" fmla="*/ 128392 w 266178"/>
                <a:gd name="connsiteY7" fmla="*/ 21921 h 161393"/>
                <a:gd name="connsiteX8" fmla="*/ 125261 w 266178"/>
                <a:gd name="connsiteY8" fmla="*/ 12526 h 161393"/>
                <a:gd name="connsiteX9" fmla="*/ 75157 w 266178"/>
                <a:gd name="connsiteY9" fmla="*/ 18789 h 161393"/>
                <a:gd name="connsiteX10" fmla="*/ 56368 w 266178"/>
                <a:gd name="connsiteY10" fmla="*/ 31315 h 161393"/>
                <a:gd name="connsiteX11" fmla="*/ 46973 w 266178"/>
                <a:gd name="connsiteY11" fmla="*/ 50105 h 161393"/>
                <a:gd name="connsiteX12" fmla="*/ 28184 w 266178"/>
                <a:gd name="connsiteY12" fmla="*/ 56368 h 161393"/>
                <a:gd name="connsiteX13" fmla="*/ 21921 w 266178"/>
                <a:gd name="connsiteY13" fmla="*/ 75157 h 161393"/>
                <a:gd name="connsiteX14" fmla="*/ 18789 w 266178"/>
                <a:gd name="connsiteY14" fmla="*/ 84551 h 161393"/>
                <a:gd name="connsiteX15" fmla="*/ 9395 w 266178"/>
                <a:gd name="connsiteY15" fmla="*/ 90814 h 161393"/>
                <a:gd name="connsiteX16" fmla="*/ 12526 w 266178"/>
                <a:gd name="connsiteY16" fmla="*/ 103340 h 161393"/>
                <a:gd name="connsiteX17" fmla="*/ 15658 w 266178"/>
                <a:gd name="connsiteY17" fmla="*/ 112735 h 161393"/>
                <a:gd name="connsiteX18" fmla="*/ 6263 w 266178"/>
                <a:gd name="connsiteY18" fmla="*/ 118998 h 161393"/>
                <a:gd name="connsiteX19" fmla="*/ 3132 w 266178"/>
                <a:gd name="connsiteY19" fmla="*/ 128392 h 161393"/>
                <a:gd name="connsiteX20" fmla="*/ 0 w 266178"/>
                <a:gd name="connsiteY20" fmla="*/ 156576 h 16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178" h="161393">
                  <a:moveTo>
                    <a:pt x="266178" y="9395"/>
                  </a:moveTo>
                  <a:cubicBezTo>
                    <a:pt x="257827" y="8351"/>
                    <a:pt x="249355" y="8026"/>
                    <a:pt x="241126" y="6263"/>
                  </a:cubicBezTo>
                  <a:cubicBezTo>
                    <a:pt x="234671" y="4880"/>
                    <a:pt x="222337" y="0"/>
                    <a:pt x="222337" y="0"/>
                  </a:cubicBezTo>
                  <a:cubicBezTo>
                    <a:pt x="215030" y="1044"/>
                    <a:pt x="207655" y="1684"/>
                    <a:pt x="200417" y="3132"/>
                  </a:cubicBezTo>
                  <a:cubicBezTo>
                    <a:pt x="197180" y="3779"/>
                    <a:pt x="192660" y="3397"/>
                    <a:pt x="191022" y="6263"/>
                  </a:cubicBezTo>
                  <a:cubicBezTo>
                    <a:pt x="187872" y="11776"/>
                    <a:pt x="192072" y="20274"/>
                    <a:pt x="187891" y="25052"/>
                  </a:cubicBezTo>
                  <a:cubicBezTo>
                    <a:pt x="183544" y="30020"/>
                    <a:pt x="169102" y="31315"/>
                    <a:pt x="169102" y="31315"/>
                  </a:cubicBezTo>
                  <a:cubicBezTo>
                    <a:pt x="159667" y="30372"/>
                    <a:pt x="137322" y="33084"/>
                    <a:pt x="128392" y="21921"/>
                  </a:cubicBezTo>
                  <a:cubicBezTo>
                    <a:pt x="126330" y="19343"/>
                    <a:pt x="126305" y="15658"/>
                    <a:pt x="125261" y="12526"/>
                  </a:cubicBezTo>
                  <a:cubicBezTo>
                    <a:pt x="123970" y="12625"/>
                    <a:pt x="87105" y="12151"/>
                    <a:pt x="75157" y="18789"/>
                  </a:cubicBezTo>
                  <a:cubicBezTo>
                    <a:pt x="68577" y="22444"/>
                    <a:pt x="56368" y="31315"/>
                    <a:pt x="56368" y="31315"/>
                  </a:cubicBezTo>
                  <a:cubicBezTo>
                    <a:pt x="54662" y="36433"/>
                    <a:pt x="52084" y="46910"/>
                    <a:pt x="46973" y="50105"/>
                  </a:cubicBezTo>
                  <a:cubicBezTo>
                    <a:pt x="41375" y="53604"/>
                    <a:pt x="28184" y="56368"/>
                    <a:pt x="28184" y="56368"/>
                  </a:cubicBezTo>
                  <a:lnTo>
                    <a:pt x="21921" y="75157"/>
                  </a:lnTo>
                  <a:cubicBezTo>
                    <a:pt x="20877" y="78288"/>
                    <a:pt x="21535" y="82720"/>
                    <a:pt x="18789" y="84551"/>
                  </a:cubicBezTo>
                  <a:lnTo>
                    <a:pt x="9395" y="90814"/>
                  </a:lnTo>
                  <a:cubicBezTo>
                    <a:pt x="10439" y="94989"/>
                    <a:pt x="11344" y="99202"/>
                    <a:pt x="12526" y="103340"/>
                  </a:cubicBezTo>
                  <a:cubicBezTo>
                    <a:pt x="13433" y="106514"/>
                    <a:pt x="16884" y="109670"/>
                    <a:pt x="15658" y="112735"/>
                  </a:cubicBezTo>
                  <a:cubicBezTo>
                    <a:pt x="14260" y="116230"/>
                    <a:pt x="9395" y="116910"/>
                    <a:pt x="6263" y="118998"/>
                  </a:cubicBezTo>
                  <a:cubicBezTo>
                    <a:pt x="5219" y="122129"/>
                    <a:pt x="3634" y="125130"/>
                    <a:pt x="3132" y="128392"/>
                  </a:cubicBezTo>
                  <a:cubicBezTo>
                    <a:pt x="-104" y="149425"/>
                    <a:pt x="0" y="171324"/>
                    <a:pt x="0" y="156576"/>
                  </a:cubicBezTo>
                </a:path>
              </a:pathLst>
            </a:custGeom>
            <a:noFill/>
            <a:ln w="28575"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9" name="Freeform 8"/>
            <p:cNvSpPr/>
            <p:nvPr/>
          </p:nvSpPr>
          <p:spPr bwMode="auto">
            <a:xfrm>
              <a:off x="2577183" y="1305036"/>
              <a:ext cx="6374" cy="47839"/>
            </a:xfrm>
            <a:custGeom>
              <a:avLst/>
              <a:gdLst>
                <a:gd name="connsiteX0" fmla="*/ 6310 w 6374"/>
                <a:gd name="connsiteY0" fmla="*/ 802 h 47839"/>
                <a:gd name="connsiteX1" fmla="*/ 3179 w 6374"/>
                <a:gd name="connsiteY1" fmla="*/ 19591 h 47839"/>
                <a:gd name="connsiteX2" fmla="*/ 47 w 6374"/>
                <a:gd name="connsiteY2" fmla="*/ 47775 h 47839"/>
                <a:gd name="connsiteX3" fmla="*/ 6310 w 6374"/>
                <a:gd name="connsiteY3" fmla="*/ 802 h 47839"/>
              </a:gdLst>
              <a:ahLst/>
              <a:cxnLst>
                <a:cxn ang="0">
                  <a:pos x="connsiteX0" y="connsiteY0"/>
                </a:cxn>
                <a:cxn ang="0">
                  <a:pos x="connsiteX1" y="connsiteY1"/>
                </a:cxn>
                <a:cxn ang="0">
                  <a:pos x="connsiteX2" y="connsiteY2"/>
                </a:cxn>
                <a:cxn ang="0">
                  <a:pos x="connsiteX3" y="connsiteY3"/>
                </a:cxn>
              </a:cxnLst>
              <a:rect l="l" t="t" r="r" b="b"/>
              <a:pathLst>
                <a:path w="6374" h="47839">
                  <a:moveTo>
                    <a:pt x="6310" y="802"/>
                  </a:moveTo>
                  <a:cubicBezTo>
                    <a:pt x="6832" y="-3895"/>
                    <a:pt x="4018" y="13297"/>
                    <a:pt x="3179" y="19591"/>
                  </a:cubicBezTo>
                  <a:cubicBezTo>
                    <a:pt x="1930" y="28961"/>
                    <a:pt x="3036" y="38808"/>
                    <a:pt x="47" y="47775"/>
                  </a:cubicBezTo>
                  <a:cubicBezTo>
                    <a:pt x="-613" y="49756"/>
                    <a:pt x="5788" y="5499"/>
                    <a:pt x="6310" y="802"/>
                  </a:cubicBezTo>
                  <a:close/>
                </a:path>
              </a:pathLst>
            </a:cu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10" name="Freeform 9"/>
            <p:cNvSpPr/>
            <p:nvPr/>
          </p:nvSpPr>
          <p:spPr bwMode="auto">
            <a:xfrm>
              <a:off x="1988483" y="1337153"/>
              <a:ext cx="25076" cy="159707"/>
            </a:xfrm>
            <a:custGeom>
              <a:avLst/>
              <a:gdLst>
                <a:gd name="connsiteX0" fmla="*/ 25076 w 25076"/>
                <a:gd name="connsiteY0" fmla="*/ 159707 h 159707"/>
                <a:gd name="connsiteX1" fmla="*/ 21944 w 25076"/>
                <a:gd name="connsiteY1" fmla="*/ 144050 h 159707"/>
                <a:gd name="connsiteX2" fmla="*/ 18813 w 25076"/>
                <a:gd name="connsiteY2" fmla="*/ 134655 h 159707"/>
                <a:gd name="connsiteX3" fmla="*/ 25076 w 25076"/>
                <a:gd name="connsiteY3" fmla="*/ 115866 h 159707"/>
                <a:gd name="connsiteX4" fmla="*/ 21944 w 25076"/>
                <a:gd name="connsiteY4" fmla="*/ 97077 h 159707"/>
                <a:gd name="connsiteX5" fmla="*/ 18813 w 25076"/>
                <a:gd name="connsiteY5" fmla="*/ 87683 h 159707"/>
                <a:gd name="connsiteX6" fmla="*/ 15681 w 25076"/>
                <a:gd name="connsiteY6" fmla="*/ 75157 h 159707"/>
                <a:gd name="connsiteX7" fmla="*/ 12550 w 25076"/>
                <a:gd name="connsiteY7" fmla="*/ 56368 h 159707"/>
                <a:gd name="connsiteX8" fmla="*/ 6287 w 25076"/>
                <a:gd name="connsiteY8" fmla="*/ 37579 h 159707"/>
                <a:gd name="connsiteX9" fmla="*/ 3155 w 25076"/>
                <a:gd name="connsiteY9" fmla="*/ 28184 h 159707"/>
                <a:gd name="connsiteX10" fmla="*/ 24 w 25076"/>
                <a:gd name="connsiteY10" fmla="*/ 0 h 15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6" h="159707">
                  <a:moveTo>
                    <a:pt x="25076" y="159707"/>
                  </a:moveTo>
                  <a:cubicBezTo>
                    <a:pt x="24032" y="154488"/>
                    <a:pt x="23235" y="149213"/>
                    <a:pt x="21944" y="144050"/>
                  </a:cubicBezTo>
                  <a:cubicBezTo>
                    <a:pt x="21143" y="140848"/>
                    <a:pt x="18448" y="137936"/>
                    <a:pt x="18813" y="134655"/>
                  </a:cubicBezTo>
                  <a:cubicBezTo>
                    <a:pt x="19542" y="128094"/>
                    <a:pt x="25076" y="115866"/>
                    <a:pt x="25076" y="115866"/>
                  </a:cubicBezTo>
                  <a:cubicBezTo>
                    <a:pt x="24032" y="109603"/>
                    <a:pt x="23321" y="103275"/>
                    <a:pt x="21944" y="97077"/>
                  </a:cubicBezTo>
                  <a:cubicBezTo>
                    <a:pt x="21228" y="93855"/>
                    <a:pt x="19720" y="90857"/>
                    <a:pt x="18813" y="87683"/>
                  </a:cubicBezTo>
                  <a:cubicBezTo>
                    <a:pt x="17631" y="83545"/>
                    <a:pt x="16525" y="79377"/>
                    <a:pt x="15681" y="75157"/>
                  </a:cubicBezTo>
                  <a:cubicBezTo>
                    <a:pt x="14436" y="68931"/>
                    <a:pt x="14090" y="62528"/>
                    <a:pt x="12550" y="56368"/>
                  </a:cubicBezTo>
                  <a:cubicBezTo>
                    <a:pt x="10949" y="49963"/>
                    <a:pt x="8375" y="43842"/>
                    <a:pt x="6287" y="37579"/>
                  </a:cubicBezTo>
                  <a:lnTo>
                    <a:pt x="3155" y="28184"/>
                  </a:lnTo>
                  <a:cubicBezTo>
                    <a:pt x="-491" y="6306"/>
                    <a:pt x="24" y="15744"/>
                    <a:pt x="24" y="0"/>
                  </a:cubicBez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11" name="Freeform 10"/>
            <p:cNvSpPr/>
            <p:nvPr/>
          </p:nvSpPr>
          <p:spPr bwMode="auto">
            <a:xfrm>
              <a:off x="5892344" y="1520895"/>
              <a:ext cx="250177" cy="460953"/>
            </a:xfrm>
            <a:custGeom>
              <a:avLst/>
              <a:gdLst>
                <a:gd name="connsiteX0" fmla="*/ 205023 w 250177"/>
                <a:gd name="connsiteY0" fmla="*/ 371 h 460953"/>
                <a:gd name="connsiteX1" fmla="*/ 172219 w 250177"/>
                <a:gd name="connsiteY1" fmla="*/ 4472 h 460953"/>
                <a:gd name="connsiteX2" fmla="*/ 172219 w 250177"/>
                <a:gd name="connsiteY2" fmla="*/ 49577 h 460953"/>
                <a:gd name="connsiteX3" fmla="*/ 184521 w 250177"/>
                <a:gd name="connsiteY3" fmla="*/ 53677 h 460953"/>
                <a:gd name="connsiteX4" fmla="*/ 192721 w 250177"/>
                <a:gd name="connsiteY4" fmla="*/ 78280 h 460953"/>
                <a:gd name="connsiteX5" fmla="*/ 209123 w 250177"/>
                <a:gd name="connsiteY5" fmla="*/ 102883 h 460953"/>
                <a:gd name="connsiteX6" fmla="*/ 217324 w 250177"/>
                <a:gd name="connsiteY6" fmla="*/ 115184 h 460953"/>
                <a:gd name="connsiteX7" fmla="*/ 233726 w 250177"/>
                <a:gd name="connsiteY7" fmla="*/ 152088 h 460953"/>
                <a:gd name="connsiteX8" fmla="*/ 246027 w 250177"/>
                <a:gd name="connsiteY8" fmla="*/ 160289 h 460953"/>
                <a:gd name="connsiteX9" fmla="*/ 246027 w 250177"/>
                <a:gd name="connsiteY9" fmla="*/ 250499 h 460953"/>
                <a:gd name="connsiteX10" fmla="*/ 241927 w 250177"/>
                <a:gd name="connsiteY10" fmla="*/ 262800 h 460953"/>
                <a:gd name="connsiteX11" fmla="*/ 217324 w 250177"/>
                <a:gd name="connsiteY11" fmla="*/ 275101 h 460953"/>
                <a:gd name="connsiteX12" fmla="*/ 209123 w 250177"/>
                <a:gd name="connsiteY12" fmla="*/ 287403 h 460953"/>
                <a:gd name="connsiteX13" fmla="*/ 184521 w 250177"/>
                <a:gd name="connsiteY13" fmla="*/ 295604 h 460953"/>
                <a:gd name="connsiteX14" fmla="*/ 176320 w 250177"/>
                <a:gd name="connsiteY14" fmla="*/ 283302 h 460953"/>
                <a:gd name="connsiteX15" fmla="*/ 151717 w 250177"/>
                <a:gd name="connsiteY15" fmla="*/ 271001 h 460953"/>
                <a:gd name="connsiteX16" fmla="*/ 143516 w 250177"/>
                <a:gd name="connsiteY16" fmla="*/ 258700 h 460953"/>
                <a:gd name="connsiteX17" fmla="*/ 139416 w 250177"/>
                <a:gd name="connsiteY17" fmla="*/ 246398 h 460953"/>
                <a:gd name="connsiteX18" fmla="*/ 123014 w 250177"/>
                <a:gd name="connsiteY18" fmla="*/ 221796 h 460953"/>
                <a:gd name="connsiteX19" fmla="*/ 106612 w 250177"/>
                <a:gd name="connsiteY19" fmla="*/ 197193 h 460953"/>
                <a:gd name="connsiteX20" fmla="*/ 94311 w 250177"/>
                <a:gd name="connsiteY20" fmla="*/ 193092 h 460953"/>
                <a:gd name="connsiteX21" fmla="*/ 77909 w 250177"/>
                <a:gd name="connsiteY21" fmla="*/ 197193 h 460953"/>
                <a:gd name="connsiteX22" fmla="*/ 65608 w 250177"/>
                <a:gd name="connsiteY22" fmla="*/ 221796 h 460953"/>
                <a:gd name="connsiteX23" fmla="*/ 69708 w 250177"/>
                <a:gd name="connsiteY23" fmla="*/ 234097 h 460953"/>
                <a:gd name="connsiteX24" fmla="*/ 69708 w 250177"/>
                <a:gd name="connsiteY24" fmla="*/ 283302 h 460953"/>
                <a:gd name="connsiteX25" fmla="*/ 94311 w 250177"/>
                <a:gd name="connsiteY25" fmla="*/ 307905 h 460953"/>
                <a:gd name="connsiteX26" fmla="*/ 102512 w 250177"/>
                <a:gd name="connsiteY26" fmla="*/ 320206 h 460953"/>
                <a:gd name="connsiteX27" fmla="*/ 106612 w 250177"/>
                <a:gd name="connsiteY27" fmla="*/ 332508 h 460953"/>
                <a:gd name="connsiteX28" fmla="*/ 118913 w 250177"/>
                <a:gd name="connsiteY28" fmla="*/ 336608 h 460953"/>
                <a:gd name="connsiteX29" fmla="*/ 143516 w 250177"/>
                <a:gd name="connsiteY29" fmla="*/ 353010 h 460953"/>
                <a:gd name="connsiteX30" fmla="*/ 155817 w 250177"/>
                <a:gd name="connsiteY30" fmla="*/ 361211 h 460953"/>
                <a:gd name="connsiteX31" fmla="*/ 155817 w 250177"/>
                <a:gd name="connsiteY31" fmla="*/ 459622 h 460953"/>
                <a:gd name="connsiteX32" fmla="*/ 143516 w 250177"/>
                <a:gd name="connsiteY32" fmla="*/ 455521 h 460953"/>
                <a:gd name="connsiteX33" fmla="*/ 135315 w 250177"/>
                <a:gd name="connsiteY33" fmla="*/ 443220 h 460953"/>
                <a:gd name="connsiteX34" fmla="*/ 123014 w 250177"/>
                <a:gd name="connsiteY34" fmla="*/ 439119 h 460953"/>
                <a:gd name="connsiteX35" fmla="*/ 110713 w 250177"/>
                <a:gd name="connsiteY35" fmla="*/ 430918 h 460953"/>
                <a:gd name="connsiteX36" fmla="*/ 102512 w 250177"/>
                <a:gd name="connsiteY36" fmla="*/ 418617 h 460953"/>
                <a:gd name="connsiteX37" fmla="*/ 94311 w 250177"/>
                <a:gd name="connsiteY37" fmla="*/ 394014 h 460953"/>
                <a:gd name="connsiteX38" fmla="*/ 90210 w 250177"/>
                <a:gd name="connsiteY38" fmla="*/ 357110 h 460953"/>
                <a:gd name="connsiteX39" fmla="*/ 82009 w 250177"/>
                <a:gd name="connsiteY39" fmla="*/ 344809 h 460953"/>
                <a:gd name="connsiteX40" fmla="*/ 77909 w 250177"/>
                <a:gd name="connsiteY40" fmla="*/ 328407 h 460953"/>
                <a:gd name="connsiteX41" fmla="*/ 53306 w 250177"/>
                <a:gd name="connsiteY41" fmla="*/ 320206 h 460953"/>
                <a:gd name="connsiteX42" fmla="*/ 45105 w 250177"/>
                <a:gd name="connsiteY42" fmla="*/ 307905 h 460953"/>
                <a:gd name="connsiteX43" fmla="*/ 28704 w 250177"/>
                <a:gd name="connsiteY43" fmla="*/ 229996 h 460953"/>
                <a:gd name="connsiteX44" fmla="*/ 24603 w 250177"/>
                <a:gd name="connsiteY44" fmla="*/ 188992 h 460953"/>
                <a:gd name="connsiteX45" fmla="*/ 20503 w 250177"/>
                <a:gd name="connsiteY45" fmla="*/ 176691 h 460953"/>
                <a:gd name="connsiteX46" fmla="*/ 8201 w 250177"/>
                <a:gd name="connsiteY46" fmla="*/ 143887 h 460953"/>
                <a:gd name="connsiteX47" fmla="*/ 0 w 250177"/>
                <a:gd name="connsiteY47" fmla="*/ 123385 h 46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0177" h="460953">
                  <a:moveTo>
                    <a:pt x="205023" y="371"/>
                  </a:moveTo>
                  <a:cubicBezTo>
                    <a:pt x="194088" y="1738"/>
                    <a:pt x="180011" y="-3320"/>
                    <a:pt x="172219" y="4472"/>
                  </a:cubicBezTo>
                  <a:cubicBezTo>
                    <a:pt x="170694" y="5997"/>
                    <a:pt x="163414" y="40772"/>
                    <a:pt x="172219" y="49577"/>
                  </a:cubicBezTo>
                  <a:cubicBezTo>
                    <a:pt x="175275" y="52633"/>
                    <a:pt x="180420" y="52310"/>
                    <a:pt x="184521" y="53677"/>
                  </a:cubicBezTo>
                  <a:cubicBezTo>
                    <a:pt x="187254" y="61878"/>
                    <a:pt x="187926" y="71087"/>
                    <a:pt x="192721" y="78280"/>
                  </a:cubicBezTo>
                  <a:lnTo>
                    <a:pt x="209123" y="102883"/>
                  </a:lnTo>
                  <a:cubicBezTo>
                    <a:pt x="211857" y="106983"/>
                    <a:pt x="215766" y="110509"/>
                    <a:pt x="217324" y="115184"/>
                  </a:cubicBezTo>
                  <a:cubicBezTo>
                    <a:pt x="221385" y="127366"/>
                    <a:pt x="223978" y="142340"/>
                    <a:pt x="233726" y="152088"/>
                  </a:cubicBezTo>
                  <a:cubicBezTo>
                    <a:pt x="237211" y="155573"/>
                    <a:pt x="241927" y="157555"/>
                    <a:pt x="246027" y="160289"/>
                  </a:cubicBezTo>
                  <a:cubicBezTo>
                    <a:pt x="250280" y="207068"/>
                    <a:pt x="252710" y="203720"/>
                    <a:pt x="246027" y="250499"/>
                  </a:cubicBezTo>
                  <a:cubicBezTo>
                    <a:pt x="245416" y="254778"/>
                    <a:pt x="244627" y="259425"/>
                    <a:pt x="241927" y="262800"/>
                  </a:cubicBezTo>
                  <a:cubicBezTo>
                    <a:pt x="236145" y="270027"/>
                    <a:pt x="225429" y="272400"/>
                    <a:pt x="217324" y="275101"/>
                  </a:cubicBezTo>
                  <a:cubicBezTo>
                    <a:pt x="214590" y="279202"/>
                    <a:pt x="213302" y="284791"/>
                    <a:pt x="209123" y="287403"/>
                  </a:cubicBezTo>
                  <a:cubicBezTo>
                    <a:pt x="201793" y="291985"/>
                    <a:pt x="184521" y="295604"/>
                    <a:pt x="184521" y="295604"/>
                  </a:cubicBezTo>
                  <a:cubicBezTo>
                    <a:pt x="181787" y="291503"/>
                    <a:pt x="179805" y="286787"/>
                    <a:pt x="176320" y="283302"/>
                  </a:cubicBezTo>
                  <a:cubicBezTo>
                    <a:pt x="168371" y="275353"/>
                    <a:pt x="161722" y="274336"/>
                    <a:pt x="151717" y="271001"/>
                  </a:cubicBezTo>
                  <a:cubicBezTo>
                    <a:pt x="148983" y="266901"/>
                    <a:pt x="145720" y="263108"/>
                    <a:pt x="143516" y="258700"/>
                  </a:cubicBezTo>
                  <a:cubicBezTo>
                    <a:pt x="141583" y="254834"/>
                    <a:pt x="141515" y="250176"/>
                    <a:pt x="139416" y="246398"/>
                  </a:cubicBezTo>
                  <a:cubicBezTo>
                    <a:pt x="134629" y="237782"/>
                    <a:pt x="128481" y="229997"/>
                    <a:pt x="123014" y="221796"/>
                  </a:cubicBezTo>
                  <a:lnTo>
                    <a:pt x="106612" y="197193"/>
                  </a:lnTo>
                  <a:lnTo>
                    <a:pt x="94311" y="193092"/>
                  </a:lnTo>
                  <a:cubicBezTo>
                    <a:pt x="88844" y="194459"/>
                    <a:pt x="82598" y="194067"/>
                    <a:pt x="77909" y="197193"/>
                  </a:cubicBezTo>
                  <a:cubicBezTo>
                    <a:pt x="71094" y="201736"/>
                    <a:pt x="67947" y="214778"/>
                    <a:pt x="65608" y="221796"/>
                  </a:cubicBezTo>
                  <a:cubicBezTo>
                    <a:pt x="66975" y="225896"/>
                    <a:pt x="69708" y="229775"/>
                    <a:pt x="69708" y="234097"/>
                  </a:cubicBezTo>
                  <a:cubicBezTo>
                    <a:pt x="69708" y="252840"/>
                    <a:pt x="58775" y="264560"/>
                    <a:pt x="69708" y="283302"/>
                  </a:cubicBezTo>
                  <a:cubicBezTo>
                    <a:pt x="75552" y="293320"/>
                    <a:pt x="87877" y="298255"/>
                    <a:pt x="94311" y="307905"/>
                  </a:cubicBezTo>
                  <a:lnTo>
                    <a:pt x="102512" y="320206"/>
                  </a:lnTo>
                  <a:cubicBezTo>
                    <a:pt x="103879" y="324307"/>
                    <a:pt x="103556" y="329452"/>
                    <a:pt x="106612" y="332508"/>
                  </a:cubicBezTo>
                  <a:cubicBezTo>
                    <a:pt x="109668" y="335564"/>
                    <a:pt x="115135" y="334509"/>
                    <a:pt x="118913" y="336608"/>
                  </a:cubicBezTo>
                  <a:cubicBezTo>
                    <a:pt x="127529" y="341395"/>
                    <a:pt x="135315" y="347543"/>
                    <a:pt x="143516" y="353010"/>
                  </a:cubicBezTo>
                  <a:lnTo>
                    <a:pt x="155817" y="361211"/>
                  </a:lnTo>
                  <a:cubicBezTo>
                    <a:pt x="160919" y="396923"/>
                    <a:pt x="166003" y="418880"/>
                    <a:pt x="155817" y="459622"/>
                  </a:cubicBezTo>
                  <a:cubicBezTo>
                    <a:pt x="154769" y="463815"/>
                    <a:pt x="147616" y="456888"/>
                    <a:pt x="143516" y="455521"/>
                  </a:cubicBezTo>
                  <a:cubicBezTo>
                    <a:pt x="140782" y="451421"/>
                    <a:pt x="139163" y="446299"/>
                    <a:pt x="135315" y="443220"/>
                  </a:cubicBezTo>
                  <a:cubicBezTo>
                    <a:pt x="131940" y="440520"/>
                    <a:pt x="126880" y="441052"/>
                    <a:pt x="123014" y="439119"/>
                  </a:cubicBezTo>
                  <a:cubicBezTo>
                    <a:pt x="118606" y="436915"/>
                    <a:pt x="114813" y="433652"/>
                    <a:pt x="110713" y="430918"/>
                  </a:cubicBezTo>
                  <a:cubicBezTo>
                    <a:pt x="107979" y="426818"/>
                    <a:pt x="104513" y="423120"/>
                    <a:pt x="102512" y="418617"/>
                  </a:cubicBezTo>
                  <a:cubicBezTo>
                    <a:pt x="99001" y="410717"/>
                    <a:pt x="94311" y="394014"/>
                    <a:pt x="94311" y="394014"/>
                  </a:cubicBezTo>
                  <a:cubicBezTo>
                    <a:pt x="92944" y="381713"/>
                    <a:pt x="93212" y="369117"/>
                    <a:pt x="90210" y="357110"/>
                  </a:cubicBezTo>
                  <a:cubicBezTo>
                    <a:pt x="89015" y="352329"/>
                    <a:pt x="83950" y="349339"/>
                    <a:pt x="82009" y="344809"/>
                  </a:cubicBezTo>
                  <a:cubicBezTo>
                    <a:pt x="79789" y="339629"/>
                    <a:pt x="82188" y="332075"/>
                    <a:pt x="77909" y="328407"/>
                  </a:cubicBezTo>
                  <a:cubicBezTo>
                    <a:pt x="71346" y="322781"/>
                    <a:pt x="53306" y="320206"/>
                    <a:pt x="53306" y="320206"/>
                  </a:cubicBezTo>
                  <a:cubicBezTo>
                    <a:pt x="50572" y="316106"/>
                    <a:pt x="47106" y="312408"/>
                    <a:pt x="45105" y="307905"/>
                  </a:cubicBezTo>
                  <a:cubicBezTo>
                    <a:pt x="34256" y="283495"/>
                    <a:pt x="31607" y="256123"/>
                    <a:pt x="28704" y="229996"/>
                  </a:cubicBezTo>
                  <a:cubicBezTo>
                    <a:pt x="27187" y="216344"/>
                    <a:pt x="26692" y="202568"/>
                    <a:pt x="24603" y="188992"/>
                  </a:cubicBezTo>
                  <a:cubicBezTo>
                    <a:pt x="23946" y="184720"/>
                    <a:pt x="21551" y="180884"/>
                    <a:pt x="20503" y="176691"/>
                  </a:cubicBezTo>
                  <a:cubicBezTo>
                    <a:pt x="13409" y="148317"/>
                    <a:pt x="21701" y="164136"/>
                    <a:pt x="8201" y="143887"/>
                  </a:cubicBezTo>
                  <a:cubicBezTo>
                    <a:pt x="3135" y="128686"/>
                    <a:pt x="6034" y="135452"/>
                    <a:pt x="0" y="123385"/>
                  </a:cubicBezTo>
                </a:path>
              </a:pathLst>
            </a:custGeom>
            <a:noFill/>
            <a:ln w="19050"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12" name="Freeform 11"/>
            <p:cNvSpPr/>
            <p:nvPr/>
          </p:nvSpPr>
          <p:spPr bwMode="auto">
            <a:xfrm>
              <a:off x="5414008" y="1568116"/>
              <a:ext cx="252866" cy="272716"/>
            </a:xfrm>
            <a:custGeom>
              <a:avLst/>
              <a:gdLst>
                <a:gd name="connsiteX0" fmla="*/ 252866 w 252866"/>
                <a:gd name="connsiteY0" fmla="*/ 0 h 272716"/>
                <a:gd name="connsiteX1" fmla="*/ 232813 w 252866"/>
                <a:gd name="connsiteY1" fmla="*/ 32084 h 272716"/>
                <a:gd name="connsiteX2" fmla="*/ 224792 w 252866"/>
                <a:gd name="connsiteY2" fmla="*/ 44116 h 272716"/>
                <a:gd name="connsiteX3" fmla="*/ 212760 w 252866"/>
                <a:gd name="connsiteY3" fmla="*/ 68179 h 272716"/>
                <a:gd name="connsiteX4" fmla="*/ 200729 w 252866"/>
                <a:gd name="connsiteY4" fmla="*/ 76200 h 272716"/>
                <a:gd name="connsiteX5" fmla="*/ 184687 w 252866"/>
                <a:gd name="connsiteY5" fmla="*/ 100263 h 272716"/>
                <a:gd name="connsiteX6" fmla="*/ 176666 w 252866"/>
                <a:gd name="connsiteY6" fmla="*/ 112295 h 272716"/>
                <a:gd name="connsiteX7" fmla="*/ 172655 w 252866"/>
                <a:gd name="connsiteY7" fmla="*/ 124326 h 272716"/>
                <a:gd name="connsiteX8" fmla="*/ 164634 w 252866"/>
                <a:gd name="connsiteY8" fmla="*/ 156410 h 272716"/>
                <a:gd name="connsiteX9" fmla="*/ 160624 w 252866"/>
                <a:gd name="connsiteY9" fmla="*/ 172452 h 272716"/>
                <a:gd name="connsiteX10" fmla="*/ 156613 w 252866"/>
                <a:gd name="connsiteY10" fmla="*/ 184484 h 272716"/>
                <a:gd name="connsiteX11" fmla="*/ 152603 w 252866"/>
                <a:gd name="connsiteY11" fmla="*/ 220579 h 272716"/>
                <a:gd name="connsiteX12" fmla="*/ 144581 w 252866"/>
                <a:gd name="connsiteY12" fmla="*/ 244642 h 272716"/>
                <a:gd name="connsiteX13" fmla="*/ 140571 w 252866"/>
                <a:gd name="connsiteY13" fmla="*/ 264695 h 272716"/>
                <a:gd name="connsiteX14" fmla="*/ 116508 w 252866"/>
                <a:gd name="connsiteY14" fmla="*/ 272716 h 272716"/>
                <a:gd name="connsiteX15" fmla="*/ 108487 w 252866"/>
                <a:gd name="connsiteY15" fmla="*/ 248652 h 272716"/>
                <a:gd name="connsiteX16" fmla="*/ 92445 w 252866"/>
                <a:gd name="connsiteY16" fmla="*/ 184484 h 272716"/>
                <a:gd name="connsiteX17" fmla="*/ 72392 w 252866"/>
                <a:gd name="connsiteY17" fmla="*/ 160421 h 272716"/>
                <a:gd name="connsiteX18" fmla="*/ 52339 w 252866"/>
                <a:gd name="connsiteY18" fmla="*/ 140368 h 272716"/>
                <a:gd name="connsiteX19" fmla="*/ 44318 w 252866"/>
                <a:gd name="connsiteY19" fmla="*/ 116305 h 272716"/>
                <a:gd name="connsiteX20" fmla="*/ 32287 w 252866"/>
                <a:gd name="connsiteY20" fmla="*/ 76200 h 272716"/>
                <a:gd name="connsiteX21" fmla="*/ 20255 w 252866"/>
                <a:gd name="connsiteY21" fmla="*/ 72189 h 272716"/>
                <a:gd name="connsiteX22" fmla="*/ 12234 w 252866"/>
                <a:gd name="connsiteY22" fmla="*/ 48126 h 272716"/>
                <a:gd name="connsiteX23" fmla="*/ 8224 w 252866"/>
                <a:gd name="connsiteY23" fmla="*/ 24063 h 272716"/>
                <a:gd name="connsiteX24" fmla="*/ 203 w 252866"/>
                <a:gd name="connsiteY24" fmla="*/ 0 h 27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866" h="272716">
                  <a:moveTo>
                    <a:pt x="252866" y="0"/>
                  </a:moveTo>
                  <a:cubicBezTo>
                    <a:pt x="246182" y="10695"/>
                    <a:pt x="239584" y="21444"/>
                    <a:pt x="232813" y="32084"/>
                  </a:cubicBezTo>
                  <a:cubicBezTo>
                    <a:pt x="230225" y="36151"/>
                    <a:pt x="226316" y="39543"/>
                    <a:pt x="224792" y="44116"/>
                  </a:cubicBezTo>
                  <a:cubicBezTo>
                    <a:pt x="221530" y="53901"/>
                    <a:pt x="220534" y="60405"/>
                    <a:pt x="212760" y="68179"/>
                  </a:cubicBezTo>
                  <a:cubicBezTo>
                    <a:pt x="209352" y="71587"/>
                    <a:pt x="204739" y="73526"/>
                    <a:pt x="200729" y="76200"/>
                  </a:cubicBezTo>
                  <a:lnTo>
                    <a:pt x="184687" y="100263"/>
                  </a:lnTo>
                  <a:cubicBezTo>
                    <a:pt x="182013" y="104274"/>
                    <a:pt x="178190" y="107722"/>
                    <a:pt x="176666" y="112295"/>
                  </a:cubicBezTo>
                  <a:cubicBezTo>
                    <a:pt x="175329" y="116305"/>
                    <a:pt x="173767" y="120248"/>
                    <a:pt x="172655" y="124326"/>
                  </a:cubicBezTo>
                  <a:cubicBezTo>
                    <a:pt x="169754" y="134961"/>
                    <a:pt x="167308" y="145715"/>
                    <a:pt x="164634" y="156410"/>
                  </a:cubicBezTo>
                  <a:cubicBezTo>
                    <a:pt x="163297" y="161757"/>
                    <a:pt x="162367" y="167223"/>
                    <a:pt x="160624" y="172452"/>
                  </a:cubicBezTo>
                  <a:lnTo>
                    <a:pt x="156613" y="184484"/>
                  </a:lnTo>
                  <a:cubicBezTo>
                    <a:pt x="155276" y="196516"/>
                    <a:pt x="154977" y="208708"/>
                    <a:pt x="152603" y="220579"/>
                  </a:cubicBezTo>
                  <a:cubicBezTo>
                    <a:pt x="150945" y="228870"/>
                    <a:pt x="146239" y="236351"/>
                    <a:pt x="144581" y="244642"/>
                  </a:cubicBezTo>
                  <a:cubicBezTo>
                    <a:pt x="143244" y="251326"/>
                    <a:pt x="145391" y="259875"/>
                    <a:pt x="140571" y="264695"/>
                  </a:cubicBezTo>
                  <a:cubicBezTo>
                    <a:pt x="134593" y="270674"/>
                    <a:pt x="116508" y="272716"/>
                    <a:pt x="116508" y="272716"/>
                  </a:cubicBezTo>
                  <a:cubicBezTo>
                    <a:pt x="113834" y="264695"/>
                    <a:pt x="109089" y="257086"/>
                    <a:pt x="108487" y="248652"/>
                  </a:cubicBezTo>
                  <a:cubicBezTo>
                    <a:pt x="104133" y="187697"/>
                    <a:pt x="120088" y="202913"/>
                    <a:pt x="92445" y="184484"/>
                  </a:cubicBezTo>
                  <a:cubicBezTo>
                    <a:pt x="72530" y="154611"/>
                    <a:pt x="98126" y="191301"/>
                    <a:pt x="72392" y="160421"/>
                  </a:cubicBezTo>
                  <a:cubicBezTo>
                    <a:pt x="55680" y="140367"/>
                    <a:pt x="74399" y="155074"/>
                    <a:pt x="52339" y="140368"/>
                  </a:cubicBezTo>
                  <a:cubicBezTo>
                    <a:pt x="49665" y="132347"/>
                    <a:pt x="45514" y="124675"/>
                    <a:pt x="44318" y="116305"/>
                  </a:cubicBezTo>
                  <a:cubicBezTo>
                    <a:pt x="42563" y="104018"/>
                    <a:pt x="44054" y="85614"/>
                    <a:pt x="32287" y="76200"/>
                  </a:cubicBezTo>
                  <a:cubicBezTo>
                    <a:pt x="28986" y="73559"/>
                    <a:pt x="24266" y="73526"/>
                    <a:pt x="20255" y="72189"/>
                  </a:cubicBezTo>
                  <a:cubicBezTo>
                    <a:pt x="17581" y="64168"/>
                    <a:pt x="13624" y="56466"/>
                    <a:pt x="12234" y="48126"/>
                  </a:cubicBezTo>
                  <a:cubicBezTo>
                    <a:pt x="10897" y="40105"/>
                    <a:pt x="10795" y="31777"/>
                    <a:pt x="8224" y="24063"/>
                  </a:cubicBezTo>
                  <a:cubicBezTo>
                    <a:pt x="-2021" y="-6675"/>
                    <a:pt x="203" y="29638"/>
                    <a:pt x="203" y="0"/>
                  </a:cubicBezTo>
                </a:path>
              </a:pathLst>
            </a:custGeom>
            <a:noFill/>
            <a:ln w="19050"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13" name="Freeform 12"/>
            <p:cNvSpPr/>
            <p:nvPr/>
          </p:nvSpPr>
          <p:spPr bwMode="auto">
            <a:xfrm>
              <a:off x="5899484" y="1888958"/>
              <a:ext cx="164432" cy="252663"/>
            </a:xfrm>
            <a:custGeom>
              <a:avLst/>
              <a:gdLst>
                <a:gd name="connsiteX0" fmla="*/ 164432 w 164432"/>
                <a:gd name="connsiteY0" fmla="*/ 252663 h 252663"/>
                <a:gd name="connsiteX1" fmla="*/ 144379 w 164432"/>
                <a:gd name="connsiteY1" fmla="*/ 240631 h 252663"/>
                <a:gd name="connsiteX2" fmla="*/ 136358 w 164432"/>
                <a:gd name="connsiteY2" fmla="*/ 216568 h 252663"/>
                <a:gd name="connsiteX3" fmla="*/ 124327 w 164432"/>
                <a:gd name="connsiteY3" fmla="*/ 208547 h 252663"/>
                <a:gd name="connsiteX4" fmla="*/ 104274 w 164432"/>
                <a:gd name="connsiteY4" fmla="*/ 188495 h 252663"/>
                <a:gd name="connsiteX5" fmla="*/ 84221 w 164432"/>
                <a:gd name="connsiteY5" fmla="*/ 156410 h 252663"/>
                <a:gd name="connsiteX6" fmla="*/ 76200 w 164432"/>
                <a:gd name="connsiteY6" fmla="*/ 132347 h 252663"/>
                <a:gd name="connsiteX7" fmla="*/ 60158 w 164432"/>
                <a:gd name="connsiteY7" fmla="*/ 108284 h 252663"/>
                <a:gd name="connsiteX8" fmla="*/ 40105 w 164432"/>
                <a:gd name="connsiteY8" fmla="*/ 80210 h 252663"/>
                <a:gd name="connsiteX9" fmla="*/ 36095 w 164432"/>
                <a:gd name="connsiteY9" fmla="*/ 68179 h 252663"/>
                <a:gd name="connsiteX10" fmla="*/ 12032 w 164432"/>
                <a:gd name="connsiteY10" fmla="*/ 52137 h 252663"/>
                <a:gd name="connsiteX11" fmla="*/ 8021 w 164432"/>
                <a:gd name="connsiteY11" fmla="*/ 40105 h 252663"/>
                <a:gd name="connsiteX12" fmla="*/ 0 w 164432"/>
                <a:gd name="connsiteY12" fmla="*/ 28074 h 252663"/>
                <a:gd name="connsiteX13" fmla="*/ 20053 w 164432"/>
                <a:gd name="connsiteY13" fmla="*/ 0 h 252663"/>
                <a:gd name="connsiteX14" fmla="*/ 40105 w 164432"/>
                <a:gd name="connsiteY14" fmla="*/ 4010 h 25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432" h="252663">
                  <a:moveTo>
                    <a:pt x="164432" y="252663"/>
                  </a:moveTo>
                  <a:cubicBezTo>
                    <a:pt x="157748" y="248652"/>
                    <a:pt x="149165" y="246784"/>
                    <a:pt x="144379" y="240631"/>
                  </a:cubicBezTo>
                  <a:cubicBezTo>
                    <a:pt x="139188" y="233957"/>
                    <a:pt x="143393" y="221258"/>
                    <a:pt x="136358" y="216568"/>
                  </a:cubicBezTo>
                  <a:cubicBezTo>
                    <a:pt x="132348" y="213894"/>
                    <a:pt x="127954" y="211721"/>
                    <a:pt x="124327" y="208547"/>
                  </a:cubicBezTo>
                  <a:cubicBezTo>
                    <a:pt x="117213" y="202322"/>
                    <a:pt x="104274" y="188495"/>
                    <a:pt x="104274" y="188495"/>
                  </a:cubicBezTo>
                  <a:cubicBezTo>
                    <a:pt x="94729" y="159858"/>
                    <a:pt x="103288" y="169121"/>
                    <a:pt x="84221" y="156410"/>
                  </a:cubicBezTo>
                  <a:cubicBezTo>
                    <a:pt x="81547" y="148389"/>
                    <a:pt x="80890" y="139382"/>
                    <a:pt x="76200" y="132347"/>
                  </a:cubicBezTo>
                  <a:lnTo>
                    <a:pt x="60158" y="108284"/>
                  </a:lnTo>
                  <a:cubicBezTo>
                    <a:pt x="50800" y="80210"/>
                    <a:pt x="60158" y="86895"/>
                    <a:pt x="40105" y="80210"/>
                  </a:cubicBezTo>
                  <a:cubicBezTo>
                    <a:pt x="38768" y="76200"/>
                    <a:pt x="39084" y="71168"/>
                    <a:pt x="36095" y="68179"/>
                  </a:cubicBezTo>
                  <a:cubicBezTo>
                    <a:pt x="29278" y="61362"/>
                    <a:pt x="12032" y="52137"/>
                    <a:pt x="12032" y="52137"/>
                  </a:cubicBezTo>
                  <a:cubicBezTo>
                    <a:pt x="10695" y="48126"/>
                    <a:pt x="9912" y="43886"/>
                    <a:pt x="8021" y="40105"/>
                  </a:cubicBezTo>
                  <a:cubicBezTo>
                    <a:pt x="5865" y="35794"/>
                    <a:pt x="0" y="32894"/>
                    <a:pt x="0" y="28074"/>
                  </a:cubicBezTo>
                  <a:cubicBezTo>
                    <a:pt x="0" y="3118"/>
                    <a:pt x="4678" y="5124"/>
                    <a:pt x="20053" y="0"/>
                  </a:cubicBezTo>
                  <a:cubicBezTo>
                    <a:pt x="34620" y="4855"/>
                    <a:pt x="27857" y="4010"/>
                    <a:pt x="40105" y="4010"/>
                  </a:cubicBezTo>
                </a:path>
              </a:pathLst>
            </a:custGeom>
            <a:noFill/>
            <a:ln w="19050"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16" name="Freeform 15"/>
            <p:cNvSpPr/>
            <p:nvPr/>
          </p:nvSpPr>
          <p:spPr bwMode="auto">
            <a:xfrm>
              <a:off x="4856724" y="1844842"/>
              <a:ext cx="160444" cy="211218"/>
            </a:xfrm>
            <a:custGeom>
              <a:avLst/>
              <a:gdLst>
                <a:gd name="connsiteX0" fmla="*/ 160444 w 160444"/>
                <a:gd name="connsiteY0" fmla="*/ 0 h 211218"/>
                <a:gd name="connsiteX1" fmla="*/ 144402 w 160444"/>
                <a:gd name="connsiteY1" fmla="*/ 20053 h 211218"/>
                <a:gd name="connsiteX2" fmla="*/ 140392 w 160444"/>
                <a:gd name="connsiteY2" fmla="*/ 40105 h 211218"/>
                <a:gd name="connsiteX3" fmla="*/ 116329 w 160444"/>
                <a:gd name="connsiteY3" fmla="*/ 88232 h 211218"/>
                <a:gd name="connsiteX4" fmla="*/ 92265 w 160444"/>
                <a:gd name="connsiteY4" fmla="*/ 104274 h 211218"/>
                <a:gd name="connsiteX5" fmla="*/ 80234 w 160444"/>
                <a:gd name="connsiteY5" fmla="*/ 112295 h 211218"/>
                <a:gd name="connsiteX6" fmla="*/ 60181 w 160444"/>
                <a:gd name="connsiteY6" fmla="*/ 140369 h 211218"/>
                <a:gd name="connsiteX7" fmla="*/ 52160 w 160444"/>
                <a:gd name="connsiteY7" fmla="*/ 152400 h 211218"/>
                <a:gd name="connsiteX8" fmla="*/ 40129 w 160444"/>
                <a:gd name="connsiteY8" fmla="*/ 156411 h 211218"/>
                <a:gd name="connsiteX9" fmla="*/ 24087 w 160444"/>
                <a:gd name="connsiteY9" fmla="*/ 180474 h 211218"/>
                <a:gd name="connsiteX10" fmla="*/ 16065 w 160444"/>
                <a:gd name="connsiteY10" fmla="*/ 188495 h 211218"/>
                <a:gd name="connsiteX11" fmla="*/ 12055 w 160444"/>
                <a:gd name="connsiteY11" fmla="*/ 200526 h 211218"/>
                <a:gd name="connsiteX12" fmla="*/ 23 w 160444"/>
                <a:gd name="connsiteY12" fmla="*/ 204537 h 2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444" h="211218">
                  <a:moveTo>
                    <a:pt x="160444" y="0"/>
                  </a:moveTo>
                  <a:cubicBezTo>
                    <a:pt x="155097" y="6684"/>
                    <a:pt x="148230" y="12397"/>
                    <a:pt x="144402" y="20053"/>
                  </a:cubicBezTo>
                  <a:cubicBezTo>
                    <a:pt x="141354" y="26150"/>
                    <a:pt x="142185" y="33529"/>
                    <a:pt x="140392" y="40105"/>
                  </a:cubicBezTo>
                  <a:cubicBezTo>
                    <a:pt x="136833" y="53154"/>
                    <a:pt x="128498" y="80120"/>
                    <a:pt x="116329" y="88232"/>
                  </a:cubicBezTo>
                  <a:lnTo>
                    <a:pt x="92265" y="104274"/>
                  </a:lnTo>
                  <a:lnTo>
                    <a:pt x="80234" y="112295"/>
                  </a:lnTo>
                  <a:cubicBezTo>
                    <a:pt x="70876" y="140369"/>
                    <a:pt x="80234" y="133684"/>
                    <a:pt x="60181" y="140369"/>
                  </a:cubicBezTo>
                  <a:cubicBezTo>
                    <a:pt x="57507" y="144379"/>
                    <a:pt x="55924" y="149389"/>
                    <a:pt x="52160" y="152400"/>
                  </a:cubicBezTo>
                  <a:cubicBezTo>
                    <a:pt x="48859" y="155041"/>
                    <a:pt x="43118" y="153422"/>
                    <a:pt x="40129" y="156411"/>
                  </a:cubicBezTo>
                  <a:cubicBezTo>
                    <a:pt x="33313" y="163228"/>
                    <a:pt x="30904" y="173658"/>
                    <a:pt x="24087" y="180474"/>
                  </a:cubicBezTo>
                  <a:lnTo>
                    <a:pt x="16065" y="188495"/>
                  </a:lnTo>
                  <a:cubicBezTo>
                    <a:pt x="14728" y="192505"/>
                    <a:pt x="14696" y="197225"/>
                    <a:pt x="12055" y="200526"/>
                  </a:cubicBezTo>
                  <a:cubicBezTo>
                    <a:pt x="-1089" y="216956"/>
                    <a:pt x="23" y="211241"/>
                    <a:pt x="23" y="204537"/>
                  </a:cubicBezTo>
                </a:path>
              </a:pathLst>
            </a:custGeom>
            <a:noFill/>
            <a:ln w="19050"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pic>
        <p:nvPicPr>
          <p:cNvPr id="3" name="Picture 2"/>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13000"/>
                    </a14:imgEffect>
                    <a14:imgEffect>
                      <a14:brightnessContrast contrast="-20000"/>
                    </a14:imgEffect>
                  </a14:imgLayer>
                </a14:imgProps>
              </a:ext>
              <a:ext uri="{28A0092B-C50C-407E-A947-70E740481C1C}">
                <a14:useLocalDpi xmlns:a14="http://schemas.microsoft.com/office/drawing/2010/main"/>
              </a:ext>
            </a:extLst>
          </a:blip>
          <a:srcRect l="2089" t="3536" r="18358" b="2777"/>
          <a:stretch/>
        </p:blipFill>
        <p:spPr>
          <a:xfrm>
            <a:off x="1610450" y="3469923"/>
            <a:ext cx="5691112" cy="3299350"/>
          </a:xfrm>
          <a:prstGeom prst="rect">
            <a:avLst/>
          </a:prstGeom>
          <a:ln w="19050">
            <a:solidFill>
              <a:schemeClr val="tx1"/>
            </a:solidFill>
          </a:ln>
          <a:effectLst>
            <a:outerShdw blurRad="292100" dist="139700" dir="2700000" algn="tl" rotWithShape="0">
              <a:srgbClr val="333333">
                <a:alpha val="65000"/>
              </a:srgbClr>
            </a:outerShdw>
          </a:effectLst>
        </p:spPr>
      </p:pic>
      <p:sp>
        <p:nvSpPr>
          <p:cNvPr id="4" name="Rectangle 3"/>
          <p:cNvSpPr/>
          <p:nvPr/>
        </p:nvSpPr>
        <p:spPr bwMode="auto">
          <a:xfrm>
            <a:off x="1610450" y="1320791"/>
            <a:ext cx="5691112" cy="1665027"/>
          </a:xfrm>
          <a:prstGeom prst="rect">
            <a:avLst/>
          </a:prstGeom>
          <a:solidFill>
            <a:schemeClr val="accent1">
              <a:alpha val="25000"/>
            </a:schemeClr>
          </a:solidFill>
          <a:ln w="6350" cap="flat" cmpd="sng" algn="ctr">
            <a:solidFill>
              <a:srgbClr val="558E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smtClean="0">
              <a:solidFill>
                <a:srgbClr val="000000"/>
              </a:solidFill>
            </a:endParaRPr>
          </a:p>
          <a:p>
            <a:pPr defTabSz="914400" eaLnBrk="0" fontAlgn="base" hangingPunct="0">
              <a:spcBef>
                <a:spcPct val="0"/>
              </a:spcBef>
              <a:spcAft>
                <a:spcPct val="0"/>
              </a:spcAft>
            </a:pPr>
            <a:endParaRPr lang="en-US" sz="2400" dirty="0">
              <a:solidFill>
                <a:srgbClr val="000000"/>
              </a:solidFill>
            </a:endParaRPr>
          </a:p>
          <a:p>
            <a:pPr defTabSz="914400" eaLnBrk="0" fontAlgn="base" hangingPunct="0">
              <a:spcBef>
                <a:spcPct val="0"/>
              </a:spcBef>
              <a:spcAft>
                <a:spcPct val="0"/>
              </a:spcAft>
            </a:pPr>
            <a:endParaRPr lang="en-US" sz="1600" dirty="0" smtClean="0">
              <a:solidFill>
                <a:srgbClr val="000000"/>
              </a:solidFill>
            </a:endParaRPr>
          </a:p>
          <a:p>
            <a:pPr defTabSz="914400" eaLnBrk="0" fontAlgn="base" hangingPunct="0">
              <a:spcBef>
                <a:spcPct val="0"/>
              </a:spcBef>
              <a:spcAft>
                <a:spcPct val="0"/>
              </a:spcAft>
            </a:pPr>
            <a:endParaRPr lang="en-US" sz="1600" dirty="0">
              <a:solidFill>
                <a:srgbClr val="000000"/>
              </a:solidFill>
            </a:endParaRPr>
          </a:p>
          <a:p>
            <a:pPr defTabSz="914400" eaLnBrk="0" fontAlgn="base" hangingPunct="0">
              <a:spcBef>
                <a:spcPct val="0"/>
              </a:spcBef>
              <a:spcAft>
                <a:spcPct val="0"/>
              </a:spcAft>
            </a:pPr>
            <a:r>
              <a:rPr lang="en-US" sz="1600" b="1" i="1" dirty="0" smtClean="0">
                <a:solidFill>
                  <a:srgbClr val="558ED5"/>
                </a:solidFill>
              </a:rPr>
              <a:t>Atlantic-East Pacific		Indo-West Pacific</a:t>
            </a:r>
          </a:p>
        </p:txBody>
      </p:sp>
      <p:cxnSp>
        <p:nvCxnSpPr>
          <p:cNvPr id="19" name="Straight Connector 18"/>
          <p:cNvCxnSpPr/>
          <p:nvPr/>
        </p:nvCxnSpPr>
        <p:spPr bwMode="auto">
          <a:xfrm>
            <a:off x="1610450" y="2077188"/>
            <a:ext cx="5691112" cy="0"/>
          </a:xfrm>
          <a:prstGeom prst="line">
            <a:avLst/>
          </a:prstGeom>
          <a:solidFill>
            <a:schemeClr val="accent1"/>
          </a:solidFill>
          <a:ln w="38100" cap="flat" cmpd="sng" algn="ctr">
            <a:solidFill>
              <a:srgbClr val="00B050">
                <a:alpha val="50196"/>
              </a:srgbClr>
            </a:solidFill>
            <a:prstDash val="sysDash"/>
            <a:round/>
            <a:headEnd type="none" w="med" len="med"/>
            <a:tailEnd type="none" w="med" len="med"/>
          </a:ln>
          <a:effectLst/>
        </p:spPr>
      </p:cxnSp>
      <p:cxnSp>
        <p:nvCxnSpPr>
          <p:cNvPr id="21" name="Straight Connector 20"/>
          <p:cNvCxnSpPr/>
          <p:nvPr/>
        </p:nvCxnSpPr>
        <p:spPr bwMode="auto">
          <a:xfrm>
            <a:off x="4407880" y="95968"/>
            <a:ext cx="0" cy="2952032"/>
          </a:xfrm>
          <a:prstGeom prst="line">
            <a:avLst/>
          </a:prstGeom>
          <a:solidFill>
            <a:schemeClr val="accent1"/>
          </a:solidFill>
          <a:ln w="28575" cap="flat" cmpd="sng" algn="ctr">
            <a:solidFill>
              <a:srgbClr val="558ED5">
                <a:alpha val="50196"/>
              </a:srgbClr>
            </a:solidFill>
            <a:prstDash val="sysDash"/>
            <a:round/>
            <a:headEnd type="none" w="med" len="med"/>
            <a:tailEnd type="none" w="med" len="med"/>
          </a:ln>
          <a:effectLst/>
        </p:spPr>
      </p:cxnSp>
    </p:spTree>
    <p:extLst>
      <p:ext uri="{BB962C8B-B14F-4D97-AF65-F5344CB8AC3E}">
        <p14:creationId xmlns:p14="http://schemas.microsoft.com/office/powerpoint/2010/main" val="3690970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25400" y="52388"/>
            <a:ext cx="4951413" cy="6732587"/>
            <a:chOff x="4425812" y="0"/>
            <a:chExt cx="4952158" cy="6784483"/>
          </a:xfrm>
        </p:grpSpPr>
        <p:pic>
          <p:nvPicPr>
            <p:cNvPr id="7" name="Picture 6" descr="Florida-peninsula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25812" y="0"/>
              <a:ext cx="4952158" cy="6784483"/>
            </a:xfrm>
            <a:prstGeom prst="rect">
              <a:avLst/>
            </a:prstGeom>
            <a:ln w="19050">
              <a:solidFill>
                <a:schemeClr val="tx1"/>
              </a:solidFill>
            </a:ln>
            <a:effectLst>
              <a:outerShdw blurRad="292100" dist="139700" dir="2700000" algn="tl" rotWithShape="0">
                <a:srgbClr val="333333">
                  <a:alpha val="65000"/>
                </a:srgbClr>
              </a:outerShdw>
            </a:effectLst>
          </p:spPr>
        </p:pic>
        <p:sp>
          <p:nvSpPr>
            <p:cNvPr id="6" name="Right Brace 5"/>
            <p:cNvSpPr/>
            <p:nvPr/>
          </p:nvSpPr>
          <p:spPr>
            <a:xfrm rot="20344978">
              <a:off x="8001414" y="1302624"/>
              <a:ext cx="818674" cy="1788208"/>
            </a:xfrm>
            <a:prstGeom prst="rightBrace">
              <a:avLst>
                <a:gd name="adj1" fmla="val 21132"/>
                <a:gd name="adj2" fmla="val 47483"/>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grpSp>
      <p:pic>
        <p:nvPicPr>
          <p:cNvPr id="9" name="Picture 8" descr="FL-saltmars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19688" y="39688"/>
            <a:ext cx="4049712" cy="1347787"/>
          </a:xfrm>
          <a:prstGeom prst="rect">
            <a:avLst/>
          </a:prstGeom>
          <a:ln w="19050">
            <a:solidFill>
              <a:schemeClr val="tx1"/>
            </a:solidFill>
          </a:ln>
          <a:effectLst>
            <a:outerShdw blurRad="292100" dist="139700" dir="2700000" algn="tl" rotWithShape="0">
              <a:srgbClr val="333333">
                <a:alpha val="65000"/>
              </a:srgbClr>
            </a:outerShdw>
          </a:effectLst>
        </p:spPr>
      </p:pic>
      <p:pic>
        <p:nvPicPr>
          <p:cNvPr id="13" name="Picture 12" descr="mangrove-saltmarsh-ecotone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114925" y="1497013"/>
            <a:ext cx="4054475" cy="1735137"/>
          </a:xfrm>
          <a:prstGeom prst="rect">
            <a:avLst/>
          </a:prstGeom>
          <a:ln w="19050">
            <a:solidFill>
              <a:srgbClr val="292929"/>
            </a:solidFill>
          </a:ln>
          <a:effectLst>
            <a:outerShdw blurRad="292100" dist="139700" dir="2700000" algn="tl" rotWithShape="0">
              <a:srgbClr val="333333">
                <a:alpha val="65000"/>
              </a:srgbClr>
            </a:outerShdw>
          </a:effectLst>
        </p:spPr>
      </p:pic>
      <p:pic>
        <p:nvPicPr>
          <p:cNvPr id="47109" name="Picture 13" descr="pure-mangrov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08575" y="3371850"/>
            <a:ext cx="4035425" cy="3403600"/>
          </a:xfrm>
          <a:prstGeom prst="rect">
            <a:avLst/>
          </a:prstGeom>
          <a:noFill/>
          <a:ln w="19050">
            <a:solidFill>
              <a:schemeClr val="tx1"/>
            </a:solidFill>
            <a:miter lim="800000"/>
            <a:headEnd/>
            <a:tailEnd/>
          </a:ln>
        </p:spPr>
      </p:pic>
      <p:sp>
        <p:nvSpPr>
          <p:cNvPr id="15" name="TextBox 14"/>
          <p:cNvSpPr txBox="1"/>
          <p:nvPr/>
        </p:nvSpPr>
        <p:spPr>
          <a:xfrm>
            <a:off x="4449763" y="1596784"/>
            <a:ext cx="3161186" cy="400110"/>
          </a:xfrm>
          <a:prstGeom prst="rect">
            <a:avLst/>
          </a:prstGeom>
          <a:noFill/>
        </p:spPr>
        <p:txBody>
          <a:bodyPr wrap="none">
            <a:spAutoFit/>
          </a:bodyPr>
          <a:lstStyle/>
          <a:p>
            <a:pPr>
              <a:defRPr/>
            </a:pPr>
            <a:r>
              <a:rPr lang="en-US" sz="2000" dirty="0">
                <a:solidFill>
                  <a:prstClr val="white"/>
                </a:solidFill>
                <a:effectLst>
                  <a:glow rad="101600">
                    <a:prstClr val="black">
                      <a:alpha val="40000"/>
                    </a:prstClr>
                  </a:glow>
                  <a:outerShdw blurRad="38100" dist="38100" dir="2700000" algn="tl">
                    <a:srgbClr val="000000">
                      <a:alpha val="43137"/>
                    </a:srgbClr>
                  </a:outerShdw>
                </a:effectLst>
                <a:latin typeface="Garamond" pitchFamily="18" charset="0"/>
              </a:rPr>
              <a:t>Mangrove-</a:t>
            </a:r>
            <a:r>
              <a:rPr lang="en-US" sz="2000" dirty="0" err="1">
                <a:solidFill>
                  <a:prstClr val="white"/>
                </a:solidFill>
                <a:effectLst>
                  <a:glow rad="101600">
                    <a:prstClr val="black">
                      <a:alpha val="40000"/>
                    </a:prstClr>
                  </a:glow>
                  <a:outerShdw blurRad="38100" dist="38100" dir="2700000" algn="tl">
                    <a:srgbClr val="000000">
                      <a:alpha val="43137"/>
                    </a:srgbClr>
                  </a:outerShdw>
                </a:effectLst>
                <a:latin typeface="Garamond" pitchFamily="18" charset="0"/>
              </a:rPr>
              <a:t>Saltmarsh</a:t>
            </a:r>
            <a:r>
              <a:rPr lang="en-US" sz="2000" dirty="0">
                <a:solidFill>
                  <a:prstClr val="white"/>
                </a:solidFill>
                <a:effectLst>
                  <a:glow rad="101600">
                    <a:prstClr val="black">
                      <a:alpha val="40000"/>
                    </a:prstClr>
                  </a:glow>
                  <a:outerShdw blurRad="38100" dist="38100" dir="2700000" algn="tl">
                    <a:srgbClr val="000000">
                      <a:alpha val="43137"/>
                    </a:srgbClr>
                  </a:outerShdw>
                </a:effectLst>
                <a:latin typeface="Garamond" pitchFamily="18" charset="0"/>
              </a:rPr>
              <a:t> Ecotone</a:t>
            </a:r>
          </a:p>
        </p:txBody>
      </p:sp>
      <p:sp>
        <p:nvSpPr>
          <p:cNvPr id="16" name="TextBox 15"/>
          <p:cNvSpPr txBox="1"/>
          <p:nvPr/>
        </p:nvSpPr>
        <p:spPr>
          <a:xfrm>
            <a:off x="4451350" y="138113"/>
            <a:ext cx="1683474" cy="400110"/>
          </a:xfrm>
          <a:prstGeom prst="rect">
            <a:avLst/>
          </a:prstGeom>
          <a:noFill/>
        </p:spPr>
        <p:txBody>
          <a:bodyPr wrap="none">
            <a:spAutoFit/>
          </a:bodyPr>
          <a:lstStyle/>
          <a:p>
            <a:pPr>
              <a:defRPr/>
            </a:pPr>
            <a:r>
              <a:rPr lang="en-US" sz="2000" dirty="0">
                <a:solidFill>
                  <a:prstClr val="white"/>
                </a:solidFill>
                <a:effectLst>
                  <a:glow rad="101600">
                    <a:prstClr val="black">
                      <a:alpha val="40000"/>
                    </a:prstClr>
                  </a:glow>
                  <a:outerShdw blurRad="38100" dist="38100" dir="2700000" algn="tl">
                    <a:srgbClr val="000000">
                      <a:alpha val="43137"/>
                    </a:srgbClr>
                  </a:outerShdw>
                </a:effectLst>
                <a:latin typeface="Garamond" pitchFamily="18" charset="0"/>
              </a:rPr>
              <a:t>Pure </a:t>
            </a:r>
            <a:r>
              <a:rPr lang="en-US" sz="2000" dirty="0" err="1">
                <a:solidFill>
                  <a:prstClr val="white"/>
                </a:solidFill>
                <a:effectLst>
                  <a:glow rad="101600">
                    <a:prstClr val="black">
                      <a:alpha val="40000"/>
                    </a:prstClr>
                  </a:glow>
                  <a:outerShdw blurRad="38100" dist="38100" dir="2700000" algn="tl">
                    <a:srgbClr val="000000">
                      <a:alpha val="43137"/>
                    </a:srgbClr>
                  </a:outerShdw>
                </a:effectLst>
                <a:latin typeface="Garamond" pitchFamily="18" charset="0"/>
              </a:rPr>
              <a:t>Saltmarsh</a:t>
            </a:r>
            <a:endParaRPr lang="en-US" sz="2000" dirty="0">
              <a:solidFill>
                <a:prstClr val="white"/>
              </a:solidFill>
              <a:effectLst>
                <a:glow rad="101600">
                  <a:prstClr val="black">
                    <a:alpha val="40000"/>
                  </a:prstClr>
                </a:glow>
                <a:outerShdw blurRad="38100" dist="38100" dir="2700000" algn="tl">
                  <a:srgbClr val="000000">
                    <a:alpha val="43137"/>
                  </a:srgbClr>
                </a:outerShdw>
              </a:effectLst>
              <a:latin typeface="Garamond" pitchFamily="18" charset="0"/>
            </a:endParaRPr>
          </a:p>
        </p:txBody>
      </p:sp>
      <p:sp>
        <p:nvSpPr>
          <p:cNvPr id="11" name="5-Point Star 10"/>
          <p:cNvSpPr/>
          <p:nvPr/>
        </p:nvSpPr>
        <p:spPr bwMode="auto">
          <a:xfrm>
            <a:off x="3139732" y="1412240"/>
            <a:ext cx="181419" cy="18143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smtClean="0">
              <a:solidFill>
                <a:prstClr val="black"/>
              </a:solidFill>
              <a:latin typeface="Arial" pitchFamily="34" charset="0"/>
            </a:endParaRPr>
          </a:p>
        </p:txBody>
      </p:sp>
      <p:sp>
        <p:nvSpPr>
          <p:cNvPr id="14" name="TextBox 13"/>
          <p:cNvSpPr txBox="1"/>
          <p:nvPr/>
        </p:nvSpPr>
        <p:spPr>
          <a:xfrm>
            <a:off x="4556453" y="3707683"/>
            <a:ext cx="1716285" cy="400110"/>
          </a:xfrm>
          <a:prstGeom prst="rect">
            <a:avLst/>
          </a:prstGeom>
          <a:noFill/>
        </p:spPr>
        <p:txBody>
          <a:bodyPr wrap="none">
            <a:spAutoFit/>
          </a:bodyPr>
          <a:lstStyle/>
          <a:p>
            <a:pPr>
              <a:defRPr/>
            </a:pPr>
            <a:r>
              <a:rPr lang="en-US" sz="2000" dirty="0">
                <a:solidFill>
                  <a:prstClr val="white"/>
                </a:solidFill>
                <a:effectLst>
                  <a:glow rad="101600">
                    <a:prstClr val="black">
                      <a:alpha val="40000"/>
                    </a:prstClr>
                  </a:glow>
                  <a:outerShdw blurRad="38100" dist="38100" dir="2700000" algn="tl">
                    <a:srgbClr val="000000">
                      <a:alpha val="43137"/>
                    </a:srgbClr>
                  </a:outerShdw>
                </a:effectLst>
                <a:latin typeface="Garamond" pitchFamily="18" charset="0"/>
              </a:rPr>
              <a:t>Pure</a:t>
            </a:r>
            <a:r>
              <a:rPr lang="en-US" sz="2000" dirty="0" smtClean="0">
                <a:solidFill>
                  <a:prstClr val="white"/>
                </a:solidFill>
                <a:effectLst>
                  <a:glow rad="101600">
                    <a:prstClr val="black">
                      <a:alpha val="40000"/>
                    </a:prstClr>
                  </a:glow>
                  <a:outerShdw blurRad="38100" dist="38100" dir="2700000" algn="tl">
                    <a:srgbClr val="000000">
                      <a:alpha val="43137"/>
                    </a:srgbClr>
                  </a:outerShdw>
                </a:effectLst>
                <a:latin typeface="Garamond" pitchFamily="18" charset="0"/>
              </a:rPr>
              <a:t> Mangrove</a:t>
            </a:r>
            <a:endParaRPr lang="en-US" sz="2000" dirty="0">
              <a:solidFill>
                <a:prstClr val="white"/>
              </a:solidFill>
              <a:effectLst>
                <a:glow rad="101600">
                  <a:prstClr val="black">
                    <a:alpha val="40000"/>
                  </a:prstClr>
                </a:glow>
                <a:outerShdw blurRad="38100" dist="38100" dir="2700000" algn="tl">
                  <a:srgbClr val="000000">
                    <a:alpha val="43137"/>
                  </a:srgbClr>
                </a:outerShdw>
              </a:effectLst>
              <a:latin typeface="Garamond" pitchFamily="18" charset="0"/>
            </a:endParaRPr>
          </a:p>
        </p:txBody>
      </p:sp>
    </p:spTree>
    <p:extLst>
      <p:ext uri="{BB962C8B-B14F-4D97-AF65-F5344CB8AC3E}">
        <p14:creationId xmlns:p14="http://schemas.microsoft.com/office/powerpoint/2010/main" val="790254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4" name="Picture 4" descr="salt-marsh-at-MINWR"/>
          <p:cNvPicPr>
            <a:picLocks noChangeAspect="1" noChangeArrowheads="1"/>
          </p:cNvPicPr>
          <p:nvPr/>
        </p:nvPicPr>
        <p:blipFill>
          <a:blip r:embed="rId3" cstate="print">
            <a:lum bright="12000" contrast="6000"/>
          </a:blip>
          <a:srcRect/>
          <a:stretch>
            <a:fillRect/>
          </a:stretch>
        </p:blipFill>
        <p:spPr bwMode="auto">
          <a:xfrm>
            <a:off x="0" y="0"/>
            <a:ext cx="9144000" cy="6858001"/>
          </a:xfrm>
          <a:prstGeom prst="rect">
            <a:avLst/>
          </a:prstGeom>
          <a:ln>
            <a:solidFill>
              <a:schemeClr val="tx1"/>
            </a:solidFill>
          </a:ln>
          <a:effectLst>
            <a:outerShdw blurRad="292100" dist="139700" dir="2700000" algn="tl" rotWithShape="0">
              <a:srgbClr val="333333">
                <a:alpha val="65000"/>
              </a:srgbClr>
            </a:outerShdw>
          </a:effectLst>
        </p:spPr>
      </p:pic>
      <p:sp>
        <p:nvSpPr>
          <p:cNvPr id="78850" name="Text Box 5"/>
          <p:cNvSpPr txBox="1">
            <a:spLocks noChangeArrowheads="1"/>
          </p:cNvSpPr>
          <p:nvPr/>
        </p:nvSpPr>
        <p:spPr bwMode="auto">
          <a:xfrm>
            <a:off x="196737" y="204263"/>
            <a:ext cx="6582754" cy="461661"/>
          </a:xfrm>
          <a:prstGeom prst="rect">
            <a:avLst/>
          </a:prstGeom>
          <a:noFill/>
          <a:ln w="9525">
            <a:noFill/>
            <a:miter lim="800000"/>
            <a:headEnd/>
            <a:tailEnd/>
          </a:ln>
        </p:spPr>
        <p:txBody>
          <a:bodyPr wrap="none" lIns="91435" tIns="45718" rIns="91435" bIns="45718">
            <a:spAutoFit/>
          </a:bodyPr>
          <a:lstStyle/>
          <a:p>
            <a:r>
              <a:rPr lang="en-US" sz="2400" b="1" dirty="0">
                <a:effectLst>
                  <a:glow rad="76200">
                    <a:schemeClr val="bg1">
                      <a:alpha val="40000"/>
                    </a:schemeClr>
                  </a:glow>
                </a:effectLst>
                <a:latin typeface="Calibri" panose="020F0502020204030204" pitchFamily="34" charset="0"/>
              </a:rPr>
              <a:t>…28</a:t>
            </a:r>
            <a:r>
              <a:rPr lang="en-US" sz="2400" b="1" dirty="0">
                <a:effectLst>
                  <a:glow rad="76200">
                    <a:schemeClr val="bg1">
                      <a:alpha val="40000"/>
                    </a:schemeClr>
                  </a:glow>
                </a:effectLst>
                <a:latin typeface="Calibri" panose="020F0502020204030204" pitchFamily="34" charset="0"/>
                <a:cs typeface="Arial" charset="0"/>
              </a:rPr>
              <a:t>°40</a:t>
            </a:r>
            <a:r>
              <a:rPr lang="en-US" sz="2400" b="1" dirty="0">
                <a:effectLst>
                  <a:glow rad="76200">
                    <a:schemeClr val="bg1">
                      <a:alpha val="40000"/>
                    </a:schemeClr>
                  </a:glow>
                </a:effectLst>
                <a:latin typeface="Calibri" panose="020F0502020204030204" pitchFamily="34" charset="0"/>
                <a:cs typeface="Arial" charset="0"/>
                <a:sym typeface="Symbol" pitchFamily="18" charset="2"/>
              </a:rPr>
              <a:t> N, Merritt Island National Wildlife Refuge</a:t>
            </a:r>
          </a:p>
        </p:txBody>
      </p:sp>
      <p:sp>
        <p:nvSpPr>
          <p:cNvPr id="2" name="Oval 1"/>
          <p:cNvSpPr/>
          <p:nvPr/>
        </p:nvSpPr>
        <p:spPr bwMode="auto">
          <a:xfrm>
            <a:off x="3843864" y="910828"/>
            <a:ext cx="2143125" cy="1017984"/>
          </a:xfrm>
          <a:prstGeom prst="ellipse">
            <a:avLst/>
          </a:prstGeom>
          <a:noFill/>
          <a:ln w="19050" cap="flat" cmpd="sng" algn="ctr">
            <a:solidFill>
              <a:srgbClr val="FFFFFF"/>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3000" dirty="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Tree>
    <p:extLst>
      <p:ext uri="{BB962C8B-B14F-4D97-AF65-F5344CB8AC3E}">
        <p14:creationId xmlns:p14="http://schemas.microsoft.com/office/powerpoint/2010/main" val="359891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4" name="Picture 4" descr="salt-marsh-at-MINWR"/>
          <p:cNvPicPr>
            <a:picLocks noChangeAspect="1" noChangeArrowheads="1"/>
          </p:cNvPicPr>
          <p:nvPr/>
        </p:nvPicPr>
        <p:blipFill>
          <a:blip r:embed="rId3" cstate="print">
            <a:lum bright="12000" contrast="6000"/>
          </a:blip>
          <a:srcRect/>
          <a:stretch>
            <a:fillRect/>
          </a:stretch>
        </p:blipFill>
        <p:spPr bwMode="auto">
          <a:xfrm>
            <a:off x="0" y="0"/>
            <a:ext cx="9144000" cy="6858001"/>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descr="Merritt-Island-mangrove-expansion.jpg"/>
          <p:cNvPicPr>
            <a:picLocks noChangeAspect="1"/>
          </p:cNvPicPr>
          <p:nvPr/>
        </p:nvPicPr>
        <p:blipFill>
          <a:blip r:embed="rId4" cstate="print"/>
          <a:stretch>
            <a:fillRect/>
          </a:stretch>
        </p:blipFill>
        <p:spPr>
          <a:xfrm>
            <a:off x="855232" y="791572"/>
            <a:ext cx="7555897" cy="5540991"/>
          </a:xfrm>
          <a:prstGeom prst="ellipse">
            <a:avLst/>
          </a:prstGeom>
          <a:ln w="12700" cap="rnd">
            <a:solidFill>
              <a:srgbClr val="333333"/>
            </a:solidFill>
          </a:ln>
          <a:effectLst>
            <a:glow rad="139700">
              <a:schemeClr val="tx1">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 Box 5"/>
          <p:cNvSpPr txBox="1">
            <a:spLocks noChangeArrowheads="1"/>
          </p:cNvSpPr>
          <p:nvPr/>
        </p:nvSpPr>
        <p:spPr bwMode="auto">
          <a:xfrm>
            <a:off x="196737" y="204263"/>
            <a:ext cx="6582754" cy="461661"/>
          </a:xfrm>
          <a:prstGeom prst="rect">
            <a:avLst/>
          </a:prstGeom>
          <a:noFill/>
          <a:ln w="9525">
            <a:noFill/>
            <a:miter lim="800000"/>
            <a:headEnd/>
            <a:tailEnd/>
          </a:ln>
        </p:spPr>
        <p:txBody>
          <a:bodyPr wrap="none" lIns="91435" tIns="45718" rIns="91435" bIns="45718">
            <a:spAutoFit/>
          </a:bodyPr>
          <a:lstStyle/>
          <a:p>
            <a:r>
              <a:rPr lang="en-US" sz="2400" b="1" dirty="0">
                <a:effectLst>
                  <a:glow rad="76200">
                    <a:schemeClr val="bg1">
                      <a:alpha val="40000"/>
                    </a:schemeClr>
                  </a:glow>
                </a:effectLst>
                <a:latin typeface="Calibri" panose="020F0502020204030204" pitchFamily="34" charset="0"/>
              </a:rPr>
              <a:t>…28</a:t>
            </a:r>
            <a:r>
              <a:rPr lang="en-US" sz="2400" b="1" dirty="0">
                <a:effectLst>
                  <a:glow rad="76200">
                    <a:schemeClr val="bg1">
                      <a:alpha val="40000"/>
                    </a:schemeClr>
                  </a:glow>
                </a:effectLst>
                <a:latin typeface="Calibri" panose="020F0502020204030204" pitchFamily="34" charset="0"/>
                <a:cs typeface="Arial" charset="0"/>
              </a:rPr>
              <a:t>°40</a:t>
            </a:r>
            <a:r>
              <a:rPr lang="en-US" sz="2400" b="1" dirty="0">
                <a:effectLst>
                  <a:glow rad="76200">
                    <a:schemeClr val="bg1">
                      <a:alpha val="40000"/>
                    </a:schemeClr>
                  </a:glow>
                </a:effectLst>
                <a:latin typeface="Calibri" panose="020F0502020204030204" pitchFamily="34" charset="0"/>
                <a:cs typeface="Arial" charset="0"/>
                <a:sym typeface="Symbol" pitchFamily="18" charset="2"/>
              </a:rPr>
              <a:t> N, Merritt Island National Wildlife Refuge</a:t>
            </a:r>
          </a:p>
        </p:txBody>
      </p:sp>
    </p:spTree>
    <p:extLst>
      <p:ext uri="{BB962C8B-B14F-4D97-AF65-F5344CB8AC3E}">
        <p14:creationId xmlns:p14="http://schemas.microsoft.com/office/powerpoint/2010/main" val="3247567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38595"/>
            <a:ext cx="9144002" cy="6780810"/>
          </a:xfrm>
          <a:prstGeom prst="rect">
            <a:avLst/>
          </a:prstGeom>
        </p:spPr>
      </p:pic>
      <p:sp>
        <p:nvSpPr>
          <p:cNvPr id="5" name="TextBox 4"/>
          <p:cNvSpPr txBox="1"/>
          <p:nvPr/>
        </p:nvSpPr>
        <p:spPr>
          <a:xfrm>
            <a:off x="426720" y="362188"/>
            <a:ext cx="8148320" cy="1077218"/>
          </a:xfrm>
          <a:prstGeom prst="rect">
            <a:avLst/>
          </a:prstGeom>
          <a:noFill/>
        </p:spPr>
        <p:txBody>
          <a:bodyPr wrap="square" rtlCol="0">
            <a:spAutoFit/>
          </a:bodyPr>
          <a:lstStyle/>
          <a:p>
            <a:pPr algn="ctr"/>
            <a:r>
              <a:rPr lang="en-US" sz="3200" b="1" dirty="0" smtClean="0">
                <a:effectLst>
                  <a:glow rad="127000">
                    <a:schemeClr val="bg1">
                      <a:alpha val="40000"/>
                    </a:schemeClr>
                  </a:glow>
                </a:effectLst>
              </a:rPr>
              <a:t>What are the Drivers?</a:t>
            </a:r>
          </a:p>
          <a:p>
            <a:pPr algn="ctr"/>
            <a:r>
              <a:rPr lang="en-US" sz="3200" b="1" dirty="0" smtClean="0">
                <a:effectLst>
                  <a:glow rad="127000">
                    <a:schemeClr val="bg1">
                      <a:alpha val="40000"/>
                    </a:schemeClr>
                  </a:glow>
                </a:effectLst>
              </a:rPr>
              <a:t>What are the Consequences?  </a:t>
            </a:r>
            <a:endParaRPr lang="en-US" sz="3200" b="1" dirty="0">
              <a:effectLst>
                <a:glow rad="127000">
                  <a:schemeClr val="bg1">
                    <a:alpha val="40000"/>
                  </a:schemeClr>
                </a:glow>
              </a:effectLst>
            </a:endParaRPr>
          </a:p>
        </p:txBody>
      </p:sp>
      <p:sp>
        <p:nvSpPr>
          <p:cNvPr id="8" name="Rectangle 7"/>
          <p:cNvSpPr/>
          <p:nvPr/>
        </p:nvSpPr>
        <p:spPr>
          <a:xfrm>
            <a:off x="426720" y="1914285"/>
            <a:ext cx="8412068" cy="4062651"/>
          </a:xfrm>
          <a:prstGeom prst="rect">
            <a:avLst/>
          </a:prstGeom>
        </p:spPr>
        <p:txBody>
          <a:bodyPr wrap="square">
            <a:spAutoFit/>
          </a:bodyPr>
          <a:lstStyle/>
          <a:p>
            <a:pPr>
              <a:spcAft>
                <a:spcPts val="1200"/>
              </a:spcAft>
            </a:pPr>
            <a:r>
              <a:rPr lang="en-US" sz="3200" b="1" dirty="0" smtClean="0">
                <a:solidFill>
                  <a:prstClr val="white"/>
                </a:solidFill>
                <a:effectLst>
                  <a:glow rad="50800">
                    <a:schemeClr val="tx1"/>
                  </a:glow>
                </a:effectLst>
                <a:latin typeface="Calibri" panose="020F0502020204030204" pitchFamily="34" charset="0"/>
              </a:rPr>
              <a:t>Drivers</a:t>
            </a:r>
          </a:p>
          <a:p>
            <a:pPr>
              <a:spcAft>
                <a:spcPts val="1200"/>
              </a:spcAft>
              <a:buFont typeface="Arial"/>
              <a:buChar char="•"/>
            </a:pPr>
            <a:r>
              <a:rPr lang="en-US" sz="2400" b="1" u="sng" dirty="0" smtClean="0">
                <a:solidFill>
                  <a:prstClr val="white"/>
                </a:solidFill>
                <a:effectLst>
                  <a:glow rad="50800">
                    <a:schemeClr val="tx1"/>
                  </a:glow>
                </a:effectLst>
                <a:latin typeface="Calibri" panose="020F0502020204030204" pitchFamily="34" charset="0"/>
              </a:rPr>
              <a:t>Abiotic</a:t>
            </a:r>
            <a:r>
              <a:rPr lang="en-US" sz="2400" b="1" dirty="0" smtClean="0">
                <a:solidFill>
                  <a:prstClr val="white"/>
                </a:solidFill>
                <a:effectLst>
                  <a:glow rad="50800">
                    <a:schemeClr val="tx1"/>
                  </a:glow>
                </a:effectLst>
                <a:latin typeface="Calibri" panose="020F0502020204030204" pitchFamily="34" charset="0"/>
              </a:rPr>
              <a:t>: </a:t>
            </a:r>
            <a:r>
              <a:rPr lang="en-US" sz="2400" b="1" dirty="0">
                <a:solidFill>
                  <a:prstClr val="white"/>
                </a:solidFill>
                <a:effectLst>
                  <a:glow rad="50800">
                    <a:schemeClr val="tx1"/>
                  </a:glow>
                </a:effectLst>
                <a:latin typeface="Calibri" panose="020F0502020204030204" pitchFamily="34" charset="0"/>
              </a:rPr>
              <a:t>changes in temp, precipitation, CO</a:t>
            </a:r>
            <a:r>
              <a:rPr lang="en-US" sz="2400" b="1" baseline="-25000" dirty="0">
                <a:solidFill>
                  <a:prstClr val="white"/>
                </a:solidFill>
                <a:effectLst>
                  <a:glow rad="50800">
                    <a:schemeClr val="tx1"/>
                  </a:glow>
                </a:effectLst>
                <a:latin typeface="Calibri" panose="020F0502020204030204" pitchFamily="34" charset="0"/>
              </a:rPr>
              <a:t>2</a:t>
            </a:r>
            <a:r>
              <a:rPr lang="en-US" sz="2400" b="1" dirty="0">
                <a:solidFill>
                  <a:prstClr val="white"/>
                </a:solidFill>
                <a:effectLst>
                  <a:glow rad="50800">
                    <a:schemeClr val="tx1"/>
                  </a:glow>
                </a:effectLst>
                <a:latin typeface="Calibri" panose="020F0502020204030204" pitchFamily="34" charset="0"/>
              </a:rPr>
              <a:t>, sea-level rise, frequency &amp; intensity of disturbances</a:t>
            </a:r>
          </a:p>
          <a:p>
            <a:pPr>
              <a:spcAft>
                <a:spcPts val="1200"/>
              </a:spcAft>
              <a:buFont typeface="Arial"/>
              <a:buChar char="•"/>
            </a:pPr>
            <a:r>
              <a:rPr lang="en-US" sz="2400" b="1" dirty="0">
                <a:solidFill>
                  <a:prstClr val="white"/>
                </a:solidFill>
                <a:effectLst>
                  <a:glow rad="50800">
                    <a:schemeClr val="tx1"/>
                  </a:glow>
                </a:effectLst>
                <a:latin typeface="Calibri" panose="020F0502020204030204" pitchFamily="34" charset="0"/>
              </a:rPr>
              <a:t> </a:t>
            </a:r>
            <a:r>
              <a:rPr lang="en-US" sz="2400" b="1" u="sng" dirty="0" smtClean="0">
                <a:solidFill>
                  <a:prstClr val="white"/>
                </a:solidFill>
                <a:effectLst>
                  <a:glow rad="50800">
                    <a:schemeClr val="tx1"/>
                  </a:glow>
                </a:effectLst>
                <a:latin typeface="Calibri" panose="020F0502020204030204" pitchFamily="34" charset="0"/>
              </a:rPr>
              <a:t>Biotic</a:t>
            </a:r>
            <a:r>
              <a:rPr lang="en-US" sz="2400" b="1" dirty="0" smtClean="0">
                <a:solidFill>
                  <a:prstClr val="white"/>
                </a:solidFill>
                <a:effectLst>
                  <a:glow rad="50800">
                    <a:schemeClr val="tx1"/>
                  </a:glow>
                </a:effectLst>
                <a:latin typeface="Calibri" panose="020F0502020204030204" pitchFamily="34" charset="0"/>
              </a:rPr>
              <a:t>: </a:t>
            </a:r>
            <a:r>
              <a:rPr lang="en-US" sz="2400" b="1" dirty="0">
                <a:solidFill>
                  <a:prstClr val="white"/>
                </a:solidFill>
                <a:effectLst>
                  <a:glow rad="50800">
                    <a:schemeClr val="tx1"/>
                  </a:glow>
                </a:effectLst>
                <a:latin typeface="Calibri" panose="020F0502020204030204" pitchFamily="34" charset="0"/>
              </a:rPr>
              <a:t>competition, herbivory, pollination</a:t>
            </a:r>
          </a:p>
          <a:p>
            <a:pPr marL="461963" indent="-461963">
              <a:spcAft>
                <a:spcPts val="1200"/>
              </a:spcAft>
              <a:defRPr/>
            </a:pPr>
            <a:endParaRPr lang="en-US" sz="2400" b="1" dirty="0" smtClean="0">
              <a:solidFill>
                <a:schemeClr val="bg1"/>
              </a:solidFill>
              <a:effectLst>
                <a:glow rad="50800">
                  <a:schemeClr val="tx1"/>
                </a:glow>
              </a:effectLst>
              <a:latin typeface="Calibri" panose="020F0502020204030204" pitchFamily="34" charset="0"/>
            </a:endParaRPr>
          </a:p>
          <a:p>
            <a:pPr marL="461963" indent="-461963">
              <a:spcAft>
                <a:spcPts val="1200"/>
              </a:spcAft>
              <a:defRPr/>
            </a:pPr>
            <a:r>
              <a:rPr lang="en-US" sz="3200" b="1" dirty="0" smtClean="0">
                <a:solidFill>
                  <a:schemeClr val="bg1"/>
                </a:solidFill>
                <a:effectLst>
                  <a:glow rad="50800">
                    <a:schemeClr val="tx1"/>
                  </a:glow>
                </a:effectLst>
                <a:latin typeface="Calibri" panose="020F0502020204030204" pitchFamily="34" charset="0"/>
              </a:rPr>
              <a:t>Consequences</a:t>
            </a:r>
          </a:p>
          <a:p>
            <a:pPr>
              <a:spcAft>
                <a:spcPts val="1200"/>
              </a:spcAft>
              <a:buFont typeface="Arial"/>
              <a:buChar char="•"/>
            </a:pPr>
            <a:r>
              <a:rPr lang="en-US" sz="2400" dirty="0">
                <a:solidFill>
                  <a:prstClr val="white"/>
                </a:solidFill>
              </a:rPr>
              <a:t> Changes in biomass, carbon storage, diversity, shoreline stability, nutrient cycling, community structure</a:t>
            </a:r>
          </a:p>
        </p:txBody>
      </p:sp>
    </p:spTree>
    <p:extLst>
      <p:ext uri="{BB962C8B-B14F-4D97-AF65-F5344CB8AC3E}">
        <p14:creationId xmlns:p14="http://schemas.microsoft.com/office/powerpoint/2010/main" val="3466599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264" y="1118586"/>
            <a:ext cx="5045872" cy="5508594"/>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26602" y="568171"/>
            <a:ext cx="3817398" cy="6285390"/>
          </a:xfrm>
          <a:prstGeom prst="rect">
            <a:avLst/>
          </a:prstGeom>
        </p:spPr>
      </p:pic>
      <p:sp>
        <p:nvSpPr>
          <p:cNvPr id="7" name="TextBox 6"/>
          <p:cNvSpPr txBox="1"/>
          <p:nvPr/>
        </p:nvSpPr>
        <p:spPr>
          <a:xfrm>
            <a:off x="0" y="0"/>
            <a:ext cx="9144000" cy="523220"/>
          </a:xfrm>
          <a:prstGeom prst="rect">
            <a:avLst/>
          </a:prstGeom>
          <a:solidFill>
            <a:schemeClr val="bg1"/>
          </a:solidFill>
        </p:spPr>
        <p:txBody>
          <a:bodyPr wrap="square" rtlCol="0">
            <a:spAutoFit/>
          </a:bodyPr>
          <a:lstStyle/>
          <a:p>
            <a:pPr algn="ctr" defTabSz="914400"/>
            <a:r>
              <a:rPr lang="en-US" sz="2800" b="1" dirty="0" smtClean="0">
                <a:solidFill>
                  <a:srgbClr val="002060"/>
                </a:solidFill>
              </a:rPr>
              <a:t>Mangrove area expanded within the ecotone, 1984-2011</a:t>
            </a:r>
          </a:p>
        </p:txBody>
      </p:sp>
      <p:sp>
        <p:nvSpPr>
          <p:cNvPr id="9" name="TextBox 8"/>
          <p:cNvSpPr txBox="1"/>
          <p:nvPr/>
        </p:nvSpPr>
        <p:spPr>
          <a:xfrm>
            <a:off x="232621" y="448683"/>
            <a:ext cx="2808333" cy="369332"/>
          </a:xfrm>
          <a:prstGeom prst="rect">
            <a:avLst/>
          </a:prstGeom>
          <a:noFill/>
        </p:spPr>
        <p:txBody>
          <a:bodyPr wrap="none" rtlCol="0">
            <a:spAutoFit/>
          </a:bodyPr>
          <a:lstStyle/>
          <a:p>
            <a:pPr defTabSz="914400"/>
            <a:r>
              <a:rPr lang="en-US" dirty="0" smtClean="0">
                <a:solidFill>
                  <a:srgbClr val="0070C0"/>
                </a:solidFill>
              </a:rPr>
              <a:t>Cavanaugh et al. 2014 </a:t>
            </a:r>
            <a:r>
              <a:rPr lang="en-US" i="1" dirty="0" smtClean="0">
                <a:solidFill>
                  <a:srgbClr val="0070C0"/>
                </a:solidFill>
              </a:rPr>
              <a:t>PNAS</a:t>
            </a:r>
            <a:endParaRPr lang="en-US" dirty="0">
              <a:solidFill>
                <a:srgbClr val="0070C0"/>
              </a:solidFill>
            </a:endParaRPr>
          </a:p>
        </p:txBody>
      </p:sp>
    </p:spTree>
    <p:extLst>
      <p:ext uri="{BB962C8B-B14F-4D97-AF65-F5344CB8AC3E}">
        <p14:creationId xmlns:p14="http://schemas.microsoft.com/office/powerpoint/2010/main" val="649064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nopy Conference presentation">
  <a:themeElements>
    <a:clrScheme name="Canopy Conference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nopy Conference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nopy Conference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nopy Conference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anopy Conference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nopy Conference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nopy Conference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nopy Conference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anopy Conference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anopy Conference presentation">
  <a:themeElements>
    <a:clrScheme name="Canopy Conference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nopy Conference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nopy Conference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nopy Conference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anopy Conference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nopy Conference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nopy Conference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nopy Conference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anopy Conference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anopy Conference presentation">
  <a:themeElements>
    <a:clrScheme name="Canopy Conference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nopy Conference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nopy Conference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nopy Conference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anopy Conference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nopy Conference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nopy Conference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nopy Conference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anopy Conference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1010</TotalTime>
  <Words>4557</Words>
  <Application>Microsoft Office PowerPoint</Application>
  <PresentationFormat>On-screen Show (4:3)</PresentationFormat>
  <Paragraphs>304</Paragraphs>
  <Slides>30</Slides>
  <Notes>30</Notes>
  <HiddenSlides>3</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30</vt:i4>
      </vt:variant>
    </vt:vector>
  </HeadingPairs>
  <TitlesOfParts>
    <vt:vector size="54" baseType="lpstr">
      <vt:lpstr>ＭＳ Ｐゴシック</vt:lpstr>
      <vt:lpstr>Arial</vt:lpstr>
      <vt:lpstr>Book Antiqua</vt:lpstr>
      <vt:lpstr>Calibri</vt:lpstr>
      <vt:lpstr>Calibri Light</vt:lpstr>
      <vt:lpstr>Garamond</vt:lpstr>
      <vt:lpstr>Gill Sans</vt:lpstr>
      <vt:lpstr>Helvetica</vt:lpstr>
      <vt:lpstr>Maiandra GD</vt:lpstr>
      <vt:lpstr>Symbol</vt:lpstr>
      <vt:lpstr>Times New Roman</vt:lpstr>
      <vt:lpstr>WP TypographicSymbols</vt:lpstr>
      <vt:lpstr>ヒラギノ角ゴ ProN W3</vt:lpstr>
      <vt:lpstr>Office Theme</vt:lpstr>
      <vt:lpstr>Canopy Conference presentation</vt:lpstr>
      <vt:lpstr>1_Canopy Conference presentation</vt:lpstr>
      <vt:lpstr>2_Office Theme</vt:lpstr>
      <vt:lpstr>2_Canopy Conference presentation</vt:lpstr>
      <vt:lpstr>4_Office Theme</vt:lpstr>
      <vt:lpstr>1_Office Theme</vt:lpstr>
      <vt:lpstr>3_Office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Planktonic larval crab supply shows little geographic community structure</vt:lpstr>
      <vt:lpstr>PowerPoint Presentation</vt:lpstr>
      <vt:lpstr>PowerPoint Presentation</vt:lpstr>
      <vt:lpstr>PowerPoint Presentation</vt:lpstr>
    </vt:vector>
  </TitlesOfParts>
  <Company>UCLA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Cavanaugh</dc:creator>
  <cp:lastModifiedBy>DSG</cp:lastModifiedBy>
  <cp:revision>82</cp:revision>
  <cp:lastPrinted>2015-04-23T18:09:28Z</cp:lastPrinted>
  <dcterms:created xsi:type="dcterms:W3CDTF">2015-04-09T19:21:12Z</dcterms:created>
  <dcterms:modified xsi:type="dcterms:W3CDTF">2015-04-23T18:48:45Z</dcterms:modified>
</cp:coreProperties>
</file>